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8" r:id="rId4"/>
    <p:sldMasterId id="21474837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 Thin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Inconsolata"/>
      <p:regular r:id="rId52"/>
      <p:bold r:id="rId53"/>
    </p:embeddedFont>
    <p:embeddedFont>
      <p:font typeface="Roboto Ligh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CCF4859-4D9A-4729-9AFA-04FFC18E2475}">
  <a:tblStyle styleId="{6CCF4859-4D9A-4729-9AFA-04FFC18E24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regular.fntdata"/><Relationship Id="rId42" Type="http://schemas.openxmlformats.org/officeDocument/2006/relationships/font" Target="fonts/RobotoThin-italic.fntdata"/><Relationship Id="rId41" Type="http://schemas.openxmlformats.org/officeDocument/2006/relationships/font" Target="fonts/RobotoThin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Thin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Inconsolata-bold.fntdata"/><Relationship Id="rId52" Type="http://schemas.openxmlformats.org/officeDocument/2006/relationships/font" Target="fonts/Inconsolata-regular.fntdata"/><Relationship Id="rId11" Type="http://schemas.openxmlformats.org/officeDocument/2006/relationships/slide" Target="slides/slide5.xml"/><Relationship Id="rId55" Type="http://schemas.openxmlformats.org/officeDocument/2006/relationships/font" Target="fonts/RobotoLight-bold.fntdata"/><Relationship Id="rId10" Type="http://schemas.openxmlformats.org/officeDocument/2006/relationships/slide" Target="slides/slide4.xml"/><Relationship Id="rId54" Type="http://schemas.openxmlformats.org/officeDocument/2006/relationships/font" Target="fonts/RobotoLight-regular.fntdata"/><Relationship Id="rId13" Type="http://schemas.openxmlformats.org/officeDocument/2006/relationships/slide" Target="slides/slide7.xml"/><Relationship Id="rId57" Type="http://schemas.openxmlformats.org/officeDocument/2006/relationships/font" Target="fonts/RobotoLight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5624b910a7_0_2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5624b910a7_0_2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to the students that simply writing the procedure for making a peanut butter sandwich may not be good enough: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kind of bread? White? Wheat? Pumpernickel?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how much peanut butter or jelly should you spread? Does the amount change by type of peanut butter or jelly?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 you check for a correct ratio of peanut butter to jelly?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5a6b3c88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5a6b3c88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we can use to make our program more robust and complex.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enables programs to solve our real-world problems.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5624b910a7_1_2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this next section will be a brief overview of the fundamental tools of programming in the context of VBA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Reassure the students that this is simply an overview, we will be looking at each of these concepts in more detail during the next two days of classes. </a:t>
            </a:r>
            <a:endParaRPr/>
          </a:p>
        </p:txBody>
      </p:sp>
      <p:sp>
        <p:nvSpPr>
          <p:cNvPr id="2436" name="Google Shape;2436;g5624b910a7_1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g5624b910a7_1_2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g5624b910a7_1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5624b910a7_0_2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5624b910a7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5624b910a7_0_2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5624b910a7_0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5624b910a7_1_2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g5624b910a7_1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5624b910a7_0_2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5624b910a7_0_2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Remind students that we used conditionals in Excel to determine student’s grades.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Explain that conditionals can be found in almost every program or script. Conditionals are how a program decides to perform one function versus another.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5624b910a7_0_2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5624b910a7_0_2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g5624b910a7_1_3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g5624b910a7_1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624b910a7_1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g5624b910a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5624b910a7_0_2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5624b910a7_0_2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5624b910a7_0_2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5624b910a7_0_2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5624b910a7_0_2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" name="Google Shape;2564;g5624b910a7_0_2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5624b910a7_1_3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g5624b910a7_1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5624b910a7_0_2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5624b910a7_0_2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g5624b910a7_1_4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g5624b910a7_1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g5624b910a7_0_2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" name="Google Shape;2644;g5624b910a7_0_2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if we look back at the peanut butter and jelly sandwich procedure using the fundamental tools, we can make the procedure more robust. 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5624b910a7_0_2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Google Shape;2673;g5624b910a7_0_2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we can use functions, looping and conditionals to ensure that the correct amount of peanut butter is applied to the sandwich.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5624b910a7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5624b910a7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this is a simplified VBA </a:t>
            </a:r>
            <a:r>
              <a:rPr lang="en"/>
              <a:t>implementation</a:t>
            </a:r>
            <a:r>
              <a:rPr lang="en"/>
              <a:t> of the peanut butter and jelly sandwich procedure.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5624b910a7_1_6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shutterstock_557396185</a:t>
            </a:r>
            <a:endParaRPr/>
          </a:p>
        </p:txBody>
      </p:sp>
      <p:sp>
        <p:nvSpPr>
          <p:cNvPr id="2753" name="Google Shape;2753;g5624b910a7_1_6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5624b910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5624b910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5624b910a7_1_6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we are about to start coding, but first we have to make sure that everyone has their VBA tools ready in Excel.</a:t>
            </a:r>
            <a:endParaRPr/>
          </a:p>
        </p:txBody>
      </p:sp>
      <p:sp>
        <p:nvSpPr>
          <p:cNvPr id="2762" name="Google Shape;2762;g5624b910a7_1_6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5636cf15d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5636cf15d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5636cf15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5636cf15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5624b910a7_1_6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g5624b910a7_1_6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5624b910a7_0_2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5624b910a7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/>
              <a:t>shutterstock_1077594281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5624b910a7_0_2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5624b910a7_0_2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5624b910a7_1_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a program uses code to walk through any number of steps to produce an outcome.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5624b910a7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5624b910a7_1_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just like in a recipe, programs sometimes </a:t>
            </a:r>
            <a:r>
              <a:rPr lang="en"/>
              <a:t>need to reuse values as if they were ingredients</a:t>
            </a:r>
            <a:r>
              <a:rPr lang="en"/>
              <a:t>. In this case. a simple procedure may not be enough to lead the program to the desired outcome. </a:t>
            </a:r>
            <a:endParaRPr/>
          </a:p>
        </p:txBody>
      </p:sp>
      <p:sp>
        <p:nvSpPr>
          <p:cNvPr id="2352" name="Google Shape;2352;g5624b910a7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5624b910a7_0_2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5624b910a7_0_2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we can use to make our program more robust and complex.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that these tools are what enables programs to solve our real-world problems.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5624b910a7_1_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Ask the students to think about all of the procedural steps in making a peanut butter and jelly sandwich.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next slide is the general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/>
              <a:t>shutterstock_616042655</a:t>
            </a:r>
            <a:endParaRPr/>
          </a:p>
        </p:txBody>
      </p:sp>
      <p:sp>
        <p:nvSpPr>
          <p:cNvPr id="2400" name="Google Shape;2400;g5624b910a7_1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68.png"/><Relationship Id="rId4" Type="http://schemas.openxmlformats.org/officeDocument/2006/relationships/image" Target="../media/image178.png"/><Relationship Id="rId5" Type="http://schemas.openxmlformats.org/officeDocument/2006/relationships/image" Target="../media/image18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1.png"/><Relationship Id="rId3" Type="http://schemas.openxmlformats.org/officeDocument/2006/relationships/image" Target="../media/image196.png"/><Relationship Id="rId4" Type="http://schemas.openxmlformats.org/officeDocument/2006/relationships/image" Target="../media/image191.png"/><Relationship Id="rId5" Type="http://schemas.openxmlformats.org/officeDocument/2006/relationships/image" Target="../media/image170.png"/><Relationship Id="rId6" Type="http://schemas.openxmlformats.org/officeDocument/2006/relationships/image" Target="../media/image176.png"/><Relationship Id="rId7" Type="http://schemas.openxmlformats.org/officeDocument/2006/relationships/image" Target="../media/image179.png"/><Relationship Id="rId8" Type="http://schemas.openxmlformats.org/officeDocument/2006/relationships/image" Target="../media/image18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0.png"/><Relationship Id="rId3" Type="http://schemas.openxmlformats.org/officeDocument/2006/relationships/image" Target="../media/image207.png"/><Relationship Id="rId4" Type="http://schemas.openxmlformats.org/officeDocument/2006/relationships/image" Target="../media/image187.png"/><Relationship Id="rId5" Type="http://schemas.openxmlformats.org/officeDocument/2006/relationships/image" Target="../media/image183.png"/><Relationship Id="rId6" Type="http://schemas.openxmlformats.org/officeDocument/2006/relationships/image" Target="../media/image182.png"/><Relationship Id="rId7" Type="http://schemas.openxmlformats.org/officeDocument/2006/relationships/image" Target="../media/image177.png"/><Relationship Id="rId8" Type="http://schemas.openxmlformats.org/officeDocument/2006/relationships/image" Target="../media/image19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92.png"/><Relationship Id="rId4" Type="http://schemas.openxmlformats.org/officeDocument/2006/relationships/image" Target="../media/image197.png"/><Relationship Id="rId5" Type="http://schemas.openxmlformats.org/officeDocument/2006/relationships/image" Target="../media/image193.png"/><Relationship Id="rId6" Type="http://schemas.openxmlformats.org/officeDocument/2006/relationships/image" Target="../media/image20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0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9" Type="http://schemas.openxmlformats.org/officeDocument/2006/relationships/image" Target="../media/image205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9.png"/><Relationship Id="rId8" Type="http://schemas.openxmlformats.org/officeDocument/2006/relationships/image" Target="../media/image19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9" Type="http://schemas.openxmlformats.org/officeDocument/2006/relationships/image" Target="../media/image206.png"/><Relationship Id="rId5" Type="http://schemas.openxmlformats.org/officeDocument/2006/relationships/image" Target="../media/image198.png"/><Relationship Id="rId6" Type="http://schemas.openxmlformats.org/officeDocument/2006/relationships/image" Target="../media/image204.png"/><Relationship Id="rId7" Type="http://schemas.openxmlformats.org/officeDocument/2006/relationships/image" Target="../media/image208.png"/><Relationship Id="rId8" Type="http://schemas.openxmlformats.org/officeDocument/2006/relationships/image" Target="../media/image21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2.png"/><Relationship Id="rId3" Type="http://schemas.openxmlformats.org/officeDocument/2006/relationships/image" Target="../media/image24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9.png"/><Relationship Id="rId3" Type="http://schemas.openxmlformats.org/officeDocument/2006/relationships/image" Target="../media/image24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0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6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7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9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00.png"/><Relationship Id="rId4" Type="http://schemas.openxmlformats.org/officeDocument/2006/relationships/image" Target="../media/image10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00.png"/><Relationship Id="rId4" Type="http://schemas.openxmlformats.org/officeDocument/2006/relationships/image" Target="../media/image2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60.png"/><Relationship Id="rId6" Type="http://schemas.openxmlformats.org/officeDocument/2006/relationships/image" Target="../media/image3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3.png"/><Relationship Id="rId4" Type="http://schemas.openxmlformats.org/officeDocument/2006/relationships/image" Target="../media/image59.png"/><Relationship Id="rId5" Type="http://schemas.openxmlformats.org/officeDocument/2006/relationships/image" Target="../media/image84.png"/><Relationship Id="rId6" Type="http://schemas.openxmlformats.org/officeDocument/2006/relationships/image" Target="../media/image51.png"/><Relationship Id="rId7" Type="http://schemas.openxmlformats.org/officeDocument/2006/relationships/image" Target="../media/image5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48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54.png"/><Relationship Id="rId7" Type="http://schemas.openxmlformats.org/officeDocument/2006/relationships/image" Target="../media/image5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5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Relationship Id="rId4" Type="http://schemas.openxmlformats.org/officeDocument/2006/relationships/image" Target="../media/image63.png"/><Relationship Id="rId5" Type="http://schemas.openxmlformats.org/officeDocument/2006/relationships/image" Target="../media/image73.png"/><Relationship Id="rId6" Type="http://schemas.openxmlformats.org/officeDocument/2006/relationships/image" Target="../media/image62.png"/><Relationship Id="rId7" Type="http://schemas.openxmlformats.org/officeDocument/2006/relationships/image" Target="../media/image67.png"/><Relationship Id="rId8" Type="http://schemas.openxmlformats.org/officeDocument/2006/relationships/image" Target="../media/image7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7.png"/><Relationship Id="rId7" Type="http://schemas.openxmlformats.org/officeDocument/2006/relationships/image" Target="../media/image81.png"/><Relationship Id="rId8" Type="http://schemas.openxmlformats.org/officeDocument/2006/relationships/image" Target="../media/image8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5" Type="http://schemas.openxmlformats.org/officeDocument/2006/relationships/image" Target="../media/image78.png"/><Relationship Id="rId6" Type="http://schemas.openxmlformats.org/officeDocument/2006/relationships/image" Target="../media/image8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89.png"/><Relationship Id="rId4" Type="http://schemas.openxmlformats.org/officeDocument/2006/relationships/image" Target="../media/image93.png"/><Relationship Id="rId9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76.png"/><Relationship Id="rId7" Type="http://schemas.openxmlformats.org/officeDocument/2006/relationships/image" Target="../media/image83.png"/><Relationship Id="rId8" Type="http://schemas.openxmlformats.org/officeDocument/2006/relationships/image" Target="../media/image8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5" Type="http://schemas.openxmlformats.org/officeDocument/2006/relationships/image" Target="../media/image99.png"/><Relationship Id="rId6" Type="http://schemas.openxmlformats.org/officeDocument/2006/relationships/image" Target="../media/image90.png"/><Relationship Id="rId7" Type="http://schemas.openxmlformats.org/officeDocument/2006/relationships/image" Target="../media/image92.png"/><Relationship Id="rId8" Type="http://schemas.openxmlformats.org/officeDocument/2006/relationships/image" Target="../media/image9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9.png"/><Relationship Id="rId3" Type="http://schemas.openxmlformats.org/officeDocument/2006/relationships/image" Target="../media/image1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3.png"/><Relationship Id="rId3" Type="http://schemas.openxmlformats.org/officeDocument/2006/relationships/image" Target="../media/image1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105.png"/><Relationship Id="rId5" Type="http://schemas.openxmlformats.org/officeDocument/2006/relationships/image" Target="../media/image10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105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104.png"/><Relationship Id="rId4" Type="http://schemas.openxmlformats.org/officeDocument/2006/relationships/image" Target="../media/image101.png"/><Relationship Id="rId5" Type="http://schemas.openxmlformats.org/officeDocument/2006/relationships/image" Target="../media/image105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2.png"/><Relationship Id="rId4" Type="http://schemas.openxmlformats.org/officeDocument/2006/relationships/image" Target="../media/image11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2.png"/><Relationship Id="rId4" Type="http://schemas.openxmlformats.org/officeDocument/2006/relationships/image" Target="../media/image11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2.png"/><Relationship Id="rId4" Type="http://schemas.openxmlformats.org/officeDocument/2006/relationships/image" Target="../media/image14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2.png"/><Relationship Id="rId4" Type="http://schemas.openxmlformats.org/officeDocument/2006/relationships/image" Target="../media/image11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2.png"/><Relationship Id="rId4" Type="http://schemas.openxmlformats.org/officeDocument/2006/relationships/image" Target="../media/image15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7.png"/><Relationship Id="rId3" Type="http://schemas.openxmlformats.org/officeDocument/2006/relationships/image" Target="../media/image14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15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162.png"/><Relationship Id="rId4" Type="http://schemas.openxmlformats.org/officeDocument/2006/relationships/image" Target="../media/image20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162.png"/><Relationship Id="rId4" Type="http://schemas.openxmlformats.org/officeDocument/2006/relationships/image" Target="../media/image14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235.png"/><Relationship Id="rId4" Type="http://schemas.openxmlformats.org/officeDocument/2006/relationships/image" Target="../media/image16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24.png"/><Relationship Id="rId4" Type="http://schemas.openxmlformats.org/officeDocument/2006/relationships/image" Target="../media/image12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26.png"/><Relationship Id="rId4" Type="http://schemas.openxmlformats.org/officeDocument/2006/relationships/image" Target="../media/image132.png"/><Relationship Id="rId5" Type="http://schemas.openxmlformats.org/officeDocument/2006/relationships/image" Target="../media/image12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Relationship Id="rId3" Type="http://schemas.openxmlformats.org/officeDocument/2006/relationships/image" Target="../media/image135.png"/><Relationship Id="rId4" Type="http://schemas.openxmlformats.org/officeDocument/2006/relationships/image" Target="../media/image130.png"/><Relationship Id="rId5" Type="http://schemas.openxmlformats.org/officeDocument/2006/relationships/image" Target="../media/image13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33.png"/><Relationship Id="rId4" Type="http://schemas.openxmlformats.org/officeDocument/2006/relationships/image" Target="../media/image137.png"/><Relationship Id="rId5" Type="http://schemas.openxmlformats.org/officeDocument/2006/relationships/image" Target="../media/image160.png"/><Relationship Id="rId6" Type="http://schemas.openxmlformats.org/officeDocument/2006/relationships/image" Target="../media/image13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40.png"/><Relationship Id="rId4" Type="http://schemas.openxmlformats.org/officeDocument/2006/relationships/image" Target="../media/image137.png"/><Relationship Id="rId5" Type="http://schemas.openxmlformats.org/officeDocument/2006/relationships/image" Target="../media/image143.png"/><Relationship Id="rId6" Type="http://schemas.openxmlformats.org/officeDocument/2006/relationships/image" Target="../media/image13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6.png"/><Relationship Id="rId3" Type="http://schemas.openxmlformats.org/officeDocument/2006/relationships/image" Target="../media/image144.png"/><Relationship Id="rId4" Type="http://schemas.openxmlformats.org/officeDocument/2006/relationships/image" Target="../media/image159.png"/><Relationship Id="rId5" Type="http://schemas.openxmlformats.org/officeDocument/2006/relationships/image" Target="../media/image150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47.png"/><Relationship Id="rId6" Type="http://schemas.openxmlformats.org/officeDocument/2006/relationships/image" Target="../media/image15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65.png"/><Relationship Id="rId4" Type="http://schemas.openxmlformats.org/officeDocument/2006/relationships/image" Target="../media/image157.png"/><Relationship Id="rId5" Type="http://schemas.openxmlformats.org/officeDocument/2006/relationships/image" Target="../media/image15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4.png"/><Relationship Id="rId3" Type="http://schemas.openxmlformats.org/officeDocument/2006/relationships/image" Target="../media/image163.png"/><Relationship Id="rId4" Type="http://schemas.openxmlformats.org/officeDocument/2006/relationships/image" Target="../media/image161.png"/><Relationship Id="rId5" Type="http://schemas.openxmlformats.org/officeDocument/2006/relationships/image" Target="../media/image158.png"/><Relationship Id="rId6" Type="http://schemas.openxmlformats.org/officeDocument/2006/relationships/image" Target="../media/image164.png"/><Relationship Id="rId7" Type="http://schemas.openxmlformats.org/officeDocument/2006/relationships/image" Target="../media/image16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7.png"/><Relationship Id="rId3" Type="http://schemas.openxmlformats.org/officeDocument/2006/relationships/image" Target="../media/image172.png"/><Relationship Id="rId4" Type="http://schemas.openxmlformats.org/officeDocument/2006/relationships/image" Target="../media/image175.png"/><Relationship Id="rId5" Type="http://schemas.openxmlformats.org/officeDocument/2006/relationships/image" Target="../media/image174.png"/><Relationship Id="rId6" Type="http://schemas.openxmlformats.org/officeDocument/2006/relationships/image" Target="../media/image173.png"/><Relationship Id="rId7" Type="http://schemas.openxmlformats.org/officeDocument/2006/relationships/image" Target="../media/image16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4" name="Google Shape;1974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5" name="Google Shape;1975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6" name="Google Shape;197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7" name="Google Shape;197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1" name="Google Shape;1991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0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0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10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02" name="Google Shape;2002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3" name="Google Shape;2003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04" name="Google Shape;2004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5" name="Google Shape;2005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9" name="Google Shape;2019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0" name="Google Shape;203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1" name="Google Shape;2031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32" name="Google Shape;2032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3" name="Google Shape;2033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4" name="Google Shape;2034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5" name="Google Shape;2035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7" name="Google Shape;2037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9" name="Google Shape;2039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1" name="Google Shape;2041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3" name="Google Shape;2043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5" name="Google Shape;2045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47" name="Google Shape;2047;p10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10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10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0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0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0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0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0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7" name="Google Shape;205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8" name="Google Shape;205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9" name="Google Shape;2059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60" name="Google Shape;206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1" name="Google Shape;2061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2" name="Google Shape;2062;p10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3" name="Google Shape;2063;p10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0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0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0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7" name="Google Shape;2067;p10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0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0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0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1" name="Google Shape;2071;p10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0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0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10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75" name="Google Shape;2075;p10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10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0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0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0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0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0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4" name="Google Shape;2084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5" name="Google Shape;2085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6" name="Google Shape;2086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7" name="Google Shape;2087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9" name="Google Shape;2089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1" name="Google Shape;2091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3" name="Google Shape;2093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5" name="Google Shape;2095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7" name="Google Shape;2097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9" name="Google Shape;2099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1" name="Google Shape;2101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3" name="Google Shape;2103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5" name="Google Shape;2105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0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0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0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10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5" name="Google Shape;211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16" name="Google Shape;2116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7" name="Google Shape;2117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18" name="Google Shape;2118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9" name="Google Shape;2119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0" name="Google Shape;2120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2" name="Google Shape;2122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4" name="Google Shape;2124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6" name="Google Shape;2126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8" name="Google Shape;2128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0" name="Google Shape;2130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4" name="Google Shape;2134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36" name="Google Shape;2136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6" name="Google Shape;2146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47" name="Google Shape;2147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8" name="Google Shape;2148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9" name="Google Shape;2149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0" name="Google Shape;2150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1" name="Google Shape;2151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3" name="Google Shape;2153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5" name="Google Shape;2155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7" name="Google Shape;2157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9" name="Google Shape;2159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1" name="Google Shape;2161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3" name="Google Shape;2163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5" name="Google Shape;2165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67" name="Google Shape;2167;p10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0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0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0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0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10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10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10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7" name="Google Shape;2177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8" name="Google Shape;2178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9" name="Google Shape;2179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0" name="Google Shape;2180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1" name="Google Shape;2181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2" name="Google Shape;2182;p10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0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4" name="Google Shape;2184;p10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0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6" name="Google Shape;2186;p10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0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8" name="Google Shape;2188;p10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0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0" name="Google Shape;2190;p10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0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2" name="Google Shape;2192;p10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10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4" name="Google Shape;2194;p10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0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6" name="Google Shape;2196;p10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0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98" name="Google Shape;2198;p10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10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0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10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0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10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10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10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Google Shape;2207;p11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11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9" name="Google Shape;2209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0" name="Google Shape;2210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11" name="Google Shape;221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2" name="Google Shape;2212;p11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13" name="Google Shape;2213;p11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Google Shape;2215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7" name="Google Shape;2217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8" name="Google Shape;2218;p11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19" name="Google Shape;221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1" name="Google Shape;2221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11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23" name="Google Shape;2223;p11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4" name="Google Shape;2224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6" name="Google Shape;2226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1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28" name="Google Shape;2228;p11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9" name="Google Shape;2229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3" name="Google Shape;2233;p11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4" name="Google Shape;2234;p11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35" name="Google Shape;2235;p11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6" name="Google Shape;2236;p11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1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Google Shape;2239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1" name="Google Shape;2241;p11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42" name="Google Shape;2242;p11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3" name="Google Shape;2243;p11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1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1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ta Analytics and Visualization">
  <p:cSld name="Data Analytics and Visualization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16"/>
          <p:cNvSpPr txBox="1"/>
          <p:nvPr>
            <p:ph type="ctrTitle"/>
          </p:nvPr>
        </p:nvSpPr>
        <p:spPr>
          <a:xfrm>
            <a:off x="0" y="1870363"/>
            <a:ext cx="91440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948925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48" name="Google Shape;2248;p116"/>
          <p:cNvSpPr txBox="1"/>
          <p:nvPr>
            <p:ph idx="1" type="subTitle"/>
          </p:nvPr>
        </p:nvSpPr>
        <p:spPr>
          <a:xfrm>
            <a:off x="1631372" y="3522518"/>
            <a:ext cx="7512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5486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9" name="Google Shape;2249;p116"/>
          <p:cNvSpPr txBox="1"/>
          <p:nvPr/>
        </p:nvSpPr>
        <p:spPr>
          <a:xfrm>
            <a:off x="289797" y="4021168"/>
            <a:ext cx="7316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0" wrap="square" tIns="34275">
            <a:noAutofit/>
          </a:bodyPr>
          <a:lstStyle/>
          <a:p>
            <a:pPr indent="0" lvl="1" marL="3429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Analytics and Visualization Boot Camp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0" name="Google Shape;2250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403" y="1226128"/>
            <a:ext cx="2238901" cy="1665355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116"/>
          <p:cNvSpPr txBox="1"/>
          <p:nvPr>
            <p:ph idx="2" type="body"/>
          </p:nvPr>
        </p:nvSpPr>
        <p:spPr>
          <a:xfrm>
            <a:off x="318053" y="4367417"/>
            <a:ext cx="85362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1234425" wrap="square" tIns="3427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17"/>
          <p:cNvSpPr txBox="1"/>
          <p:nvPr>
            <p:ph type="title"/>
          </p:nvPr>
        </p:nvSpPr>
        <p:spPr>
          <a:xfrm>
            <a:off x="285750" y="271463"/>
            <a:ext cx="85725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54" name="Google Shape;2254;p117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5" name="Google Shape;2255;p117"/>
          <p:cNvSpPr txBox="1"/>
          <p:nvPr>
            <p:ph idx="1" type="body"/>
          </p:nvPr>
        </p:nvSpPr>
        <p:spPr>
          <a:xfrm>
            <a:off x="-1" y="4904237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18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8" name="Google Shape;2258;p118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9" name="Google Shape;2259;p118"/>
          <p:cNvSpPr txBox="1"/>
          <p:nvPr>
            <p:ph idx="2" type="body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0" name="Google Shape;2260;p118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61" name="Google Shape;2261;p118"/>
          <p:cNvSpPr txBox="1"/>
          <p:nvPr>
            <p:ph idx="3" type="subTitle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mework">
  <p:cSld name="Homework"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19"/>
          <p:cNvSpPr txBox="1"/>
          <p:nvPr>
            <p:ph type="ctrTitle"/>
          </p:nvPr>
        </p:nvSpPr>
        <p:spPr>
          <a:xfrm>
            <a:off x="0" y="1080655"/>
            <a:ext cx="91221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25" lIns="3017525" spcFirstLastPara="1" rIns="20572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64" name="Google Shape;2264;p119"/>
          <p:cNvSpPr txBox="1"/>
          <p:nvPr>
            <p:ph idx="1" type="subTitle"/>
          </p:nvPr>
        </p:nvSpPr>
        <p:spPr>
          <a:xfrm>
            <a:off x="-1" y="4218709"/>
            <a:ext cx="91221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13030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5" name="Google Shape;2265;p119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6" name="Google Shape;2266;p119"/>
          <p:cNvSpPr txBox="1"/>
          <p:nvPr>
            <p:ph idx="2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7" name="Google Shape;2267;p119"/>
          <p:cNvSpPr txBox="1"/>
          <p:nvPr/>
        </p:nvSpPr>
        <p:spPr>
          <a:xfrm>
            <a:off x="3366655" y="4010960"/>
            <a:ext cx="443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7" marL="24003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Due Date: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Slide">
  <p:cSld name="Transition Slide"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20"/>
          <p:cNvSpPr txBox="1"/>
          <p:nvPr>
            <p:ph type="ctrTitle"/>
          </p:nvPr>
        </p:nvSpPr>
        <p:spPr>
          <a:xfrm>
            <a:off x="0" y="280555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70" name="Google Shape;2270;p120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1" name="Google Shape;2271;p120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or Demonstration">
  <p:cSld name="Instructor Demonstration"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21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4" name="Google Shape;2274;p121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5" name="Google Shape;2275;p121"/>
          <p:cNvSpPr txBox="1"/>
          <p:nvPr>
            <p:ph idx="2" type="subTitle"/>
          </p:nvPr>
        </p:nvSpPr>
        <p:spPr>
          <a:xfrm>
            <a:off x="-1" y="4283765"/>
            <a:ext cx="9144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960125" wrap="square" tIns="34275">
            <a:noAutofit/>
          </a:bodyPr>
          <a:lstStyle>
            <a:lvl1pPr lv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Blank Screen">
  <p:cSld name="CUSTOM_3_1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section Slide">
  <p:cSld name="Subsection Slide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85750" y="271463"/>
            <a:ext cx="8572500" cy="460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2" name="Google Shape;1052;p56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3" name="Google Shape;1053;p56"/>
          <p:cNvSpPr txBox="1"/>
          <p:nvPr>
            <p:ph idx="1" type="body"/>
          </p:nvPr>
        </p:nvSpPr>
        <p:spPr>
          <a:xfrm>
            <a:off x="-1" y="4904237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7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8" name="Google Shape;1058;p57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9" name="Google Shape;1059;p57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4 (Green) 1 Line Subhead">
  <p:cSld name="Numbered 1–4 (Green) 1 Line Subhead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4" name="Google Shape;1064;p58"/>
          <p:cNvSpPr txBox="1"/>
          <p:nvPr>
            <p:ph idx="2" type="subTitle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65" name="Google Shape;1065;p58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066" name="Google Shape;1066;p58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7" name="Google Shape;1067;p58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068" name="Google Shape;1068;p58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58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0" name="Google Shape;1070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1" name="Google Shape;1071;p58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072" name="Google Shape;1072;p58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3" name="Google Shape;1073;p58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074" name="Google Shape;1074;p58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58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6" name="Google Shape;1076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7" name="Google Shape;1077;p58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078" name="Google Shape;1078;p58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9" name="Google Shape;1079;p58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080" name="Google Shape;1080;p58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58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2" name="Google Shape;108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3" name="Google Shape;1083;p58"/>
          <p:cNvGrpSpPr/>
          <p:nvPr/>
        </p:nvGrpSpPr>
        <p:grpSpPr>
          <a:xfrm>
            <a:off x="373977" y="3834913"/>
            <a:ext cx="8465223" cy="713668"/>
            <a:chOff x="498636" y="5062418"/>
            <a:chExt cx="11286964" cy="951557"/>
          </a:xfrm>
        </p:grpSpPr>
        <p:sp>
          <p:nvSpPr>
            <p:cNvPr id="1084" name="Google Shape;1084;p58"/>
            <p:cNvSpPr/>
            <p:nvPr/>
          </p:nvSpPr>
          <p:spPr>
            <a:xfrm>
              <a:off x="1854200" y="5103125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5" name="Google Shape;1085;p58"/>
            <p:cNvGrpSpPr/>
            <p:nvPr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1086" name="Google Shape;1086;p58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58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009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8" name="Google Shape;1088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0375" y="5062418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9" name="Google Shape;1089;p58"/>
          <p:cNvSpPr txBox="1"/>
          <p:nvPr>
            <p:ph idx="3" type="body"/>
          </p:nvPr>
        </p:nvSpPr>
        <p:spPr>
          <a:xfrm>
            <a:off x="0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0" name="Google Shape;1090;p58"/>
          <p:cNvSpPr txBox="1"/>
          <p:nvPr>
            <p:ph idx="4" type="body"/>
          </p:nvPr>
        </p:nvSpPr>
        <p:spPr>
          <a:xfrm>
            <a:off x="-1" y="2213462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58"/>
          <p:cNvSpPr txBox="1"/>
          <p:nvPr>
            <p:ph idx="5" type="body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2" name="Google Shape;1092;p58"/>
          <p:cNvSpPr txBox="1"/>
          <p:nvPr>
            <p:ph idx="6" type="body"/>
          </p:nvPr>
        </p:nvSpPr>
        <p:spPr>
          <a:xfrm>
            <a:off x="-1" y="3863847"/>
            <a:ext cx="9144001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7 (Gray) 1 Line Subhead">
  <p:cSld name="Numbered 1–7 (Gray) 1 Line Subhead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9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59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6" name="Google Shape;1096;p59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97" name="Google Shape;1097;p59"/>
          <p:cNvSpPr txBox="1"/>
          <p:nvPr>
            <p:ph idx="2" type="subTitle"/>
          </p:nvPr>
        </p:nvSpPr>
        <p:spPr>
          <a:xfrm>
            <a:off x="0" y="671119"/>
            <a:ext cx="9144000" cy="4222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98" name="Google Shape;1098;p59"/>
          <p:cNvGrpSpPr/>
          <p:nvPr/>
        </p:nvGrpSpPr>
        <p:grpSpPr>
          <a:xfrm>
            <a:off x="372728" y="1062598"/>
            <a:ext cx="8529207" cy="587728"/>
            <a:chOff x="496970" y="1416797"/>
            <a:chExt cx="11372276" cy="783637"/>
          </a:xfrm>
        </p:grpSpPr>
        <p:sp>
          <p:nvSpPr>
            <p:cNvPr id="1099" name="Google Shape;1099;p59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0" name="Google Shape;1100;p59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1101" name="Google Shape;1101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3" name="Google Shape;1103;p5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4" name="Google Shape;1104;p59"/>
          <p:cNvGrpSpPr/>
          <p:nvPr/>
        </p:nvGrpSpPr>
        <p:grpSpPr>
          <a:xfrm>
            <a:off x="372728" y="1596865"/>
            <a:ext cx="8529207" cy="587728"/>
            <a:chOff x="496970" y="2129154"/>
            <a:chExt cx="11372276" cy="783637"/>
          </a:xfrm>
        </p:grpSpPr>
        <p:sp>
          <p:nvSpPr>
            <p:cNvPr id="1105" name="Google Shape;1105;p59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6" name="Google Shape;1106;p59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1107" name="Google Shape;1107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09" name="Google Shape;1109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0" name="Google Shape;1110;p59"/>
          <p:cNvGrpSpPr/>
          <p:nvPr/>
        </p:nvGrpSpPr>
        <p:grpSpPr>
          <a:xfrm>
            <a:off x="372728" y="2680718"/>
            <a:ext cx="8529207" cy="587728"/>
            <a:chOff x="496970" y="3574291"/>
            <a:chExt cx="11372276" cy="783637"/>
          </a:xfrm>
        </p:grpSpPr>
        <p:sp>
          <p:nvSpPr>
            <p:cNvPr id="1111" name="Google Shape;1111;p59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2" name="Google Shape;1112;p59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113" name="Google Shape;1113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15" name="Google Shape;1115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6" name="Google Shape;1116;p59"/>
          <p:cNvGrpSpPr/>
          <p:nvPr/>
        </p:nvGrpSpPr>
        <p:grpSpPr>
          <a:xfrm>
            <a:off x="372728" y="2134969"/>
            <a:ext cx="8529207" cy="587728"/>
            <a:chOff x="496970" y="2846626"/>
            <a:chExt cx="11372276" cy="783637"/>
          </a:xfrm>
        </p:grpSpPr>
        <p:sp>
          <p:nvSpPr>
            <p:cNvPr id="1117" name="Google Shape;1117;p59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8" name="Google Shape;1118;p59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1119" name="Google Shape;1119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21" name="Google Shape;1121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2" name="Google Shape;1122;p59"/>
          <p:cNvGrpSpPr/>
          <p:nvPr/>
        </p:nvGrpSpPr>
        <p:grpSpPr>
          <a:xfrm>
            <a:off x="372728" y="3215534"/>
            <a:ext cx="8529207" cy="587728"/>
            <a:chOff x="496970" y="4287378"/>
            <a:chExt cx="11372276" cy="783637"/>
          </a:xfrm>
        </p:grpSpPr>
        <p:sp>
          <p:nvSpPr>
            <p:cNvPr id="1123" name="Google Shape;1123;p59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4" name="Google Shape;1124;p59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125" name="Google Shape;1125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27" name="Google Shape;1127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8" name="Google Shape;1128;p59"/>
          <p:cNvGrpSpPr/>
          <p:nvPr/>
        </p:nvGrpSpPr>
        <p:grpSpPr>
          <a:xfrm>
            <a:off x="372728" y="3757281"/>
            <a:ext cx="8529207" cy="587728"/>
            <a:chOff x="496970" y="5009708"/>
            <a:chExt cx="11372276" cy="783637"/>
          </a:xfrm>
        </p:grpSpPr>
        <p:sp>
          <p:nvSpPr>
            <p:cNvPr id="1129" name="Google Shape;1129;p59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0" name="Google Shape;1130;p59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131" name="Google Shape;1131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3" name="Google Shape;1133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4" name="Google Shape;1134;p59"/>
          <p:cNvGrpSpPr/>
          <p:nvPr/>
        </p:nvGrpSpPr>
        <p:grpSpPr>
          <a:xfrm>
            <a:off x="372728" y="4291184"/>
            <a:ext cx="8529207" cy="587728"/>
            <a:chOff x="496970" y="5721578"/>
            <a:chExt cx="11372276" cy="783637"/>
          </a:xfrm>
        </p:grpSpPr>
        <p:sp>
          <p:nvSpPr>
            <p:cNvPr id="1135" name="Google Shape;1135;p59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6" name="Google Shape;1136;p59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37" name="Google Shape;1137;p59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59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39" name="Google Shape;1139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0" name="Google Shape;1140;p59"/>
          <p:cNvSpPr txBox="1"/>
          <p:nvPr>
            <p:ph idx="3" type="body"/>
          </p:nvPr>
        </p:nvSpPr>
        <p:spPr>
          <a:xfrm>
            <a:off x="-1" y="111614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1" name="Google Shape;1141;p59"/>
          <p:cNvSpPr txBox="1"/>
          <p:nvPr>
            <p:ph idx="4" type="body"/>
          </p:nvPr>
        </p:nvSpPr>
        <p:spPr>
          <a:xfrm>
            <a:off x="1" y="166915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2" name="Google Shape;1142;p59"/>
          <p:cNvSpPr txBox="1"/>
          <p:nvPr>
            <p:ph idx="5" type="body"/>
          </p:nvPr>
        </p:nvSpPr>
        <p:spPr>
          <a:xfrm>
            <a:off x="1" y="2194607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3" name="Google Shape;1143;p59"/>
          <p:cNvSpPr txBox="1"/>
          <p:nvPr>
            <p:ph idx="6" type="body"/>
          </p:nvPr>
        </p:nvSpPr>
        <p:spPr>
          <a:xfrm>
            <a:off x="1" y="27377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4" name="Google Shape;1144;p59"/>
          <p:cNvSpPr txBox="1"/>
          <p:nvPr>
            <p:ph idx="7" type="body"/>
          </p:nvPr>
        </p:nvSpPr>
        <p:spPr>
          <a:xfrm>
            <a:off x="1" y="3279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5" name="Google Shape;1145;p59"/>
          <p:cNvSpPr txBox="1"/>
          <p:nvPr>
            <p:ph idx="8" type="body"/>
          </p:nvPr>
        </p:nvSpPr>
        <p:spPr>
          <a:xfrm>
            <a:off x="1" y="381278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6" name="Google Shape;1146;p59"/>
          <p:cNvSpPr txBox="1"/>
          <p:nvPr>
            <p:ph idx="9" type="body"/>
          </p:nvPr>
        </p:nvSpPr>
        <p:spPr>
          <a:xfrm>
            <a:off x="1253" y="4356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ed 1–7 (Gray) 1 Line Subhead">
  <p:cSld name="Numbered 1–7 (Gray) 1 Line Subhead_1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0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0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0" name="Google Shape;1150;p60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51" name="Google Shape;1151;p60"/>
          <p:cNvSpPr txBox="1"/>
          <p:nvPr>
            <p:ph idx="2" type="subTitle"/>
          </p:nvPr>
        </p:nvSpPr>
        <p:spPr>
          <a:xfrm>
            <a:off x="0" y="671119"/>
            <a:ext cx="9144000" cy="4222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152" name="Google Shape;1152;p60"/>
          <p:cNvGrpSpPr/>
          <p:nvPr/>
        </p:nvGrpSpPr>
        <p:grpSpPr>
          <a:xfrm>
            <a:off x="372728" y="1062598"/>
            <a:ext cx="8529207" cy="587728"/>
            <a:chOff x="496970" y="1416797"/>
            <a:chExt cx="11372276" cy="783637"/>
          </a:xfrm>
        </p:grpSpPr>
        <p:sp>
          <p:nvSpPr>
            <p:cNvPr id="1153" name="Google Shape;1153;p60"/>
            <p:cNvSpPr/>
            <p:nvPr/>
          </p:nvSpPr>
          <p:spPr>
            <a:xfrm>
              <a:off x="1625600" y="1492882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4" name="Google Shape;1154;p60"/>
            <p:cNvGrpSpPr/>
            <p:nvPr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1155" name="Google Shape;1155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57" name="Google Shape;1157;p6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5558" y="1416797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8" name="Google Shape;1158;p60"/>
          <p:cNvGrpSpPr/>
          <p:nvPr/>
        </p:nvGrpSpPr>
        <p:grpSpPr>
          <a:xfrm>
            <a:off x="372728" y="1596865"/>
            <a:ext cx="8529207" cy="587728"/>
            <a:chOff x="496970" y="2129154"/>
            <a:chExt cx="11372276" cy="783637"/>
          </a:xfrm>
        </p:grpSpPr>
        <p:sp>
          <p:nvSpPr>
            <p:cNvPr id="1159" name="Google Shape;1159;p60"/>
            <p:cNvSpPr/>
            <p:nvPr/>
          </p:nvSpPr>
          <p:spPr>
            <a:xfrm>
              <a:off x="1625600" y="2204069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0" name="Google Shape;1160;p60"/>
            <p:cNvGrpSpPr/>
            <p:nvPr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1161" name="Google Shape;1161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63" name="Google Shape;1163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004" y="2129154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4" name="Google Shape;1164;p60"/>
          <p:cNvGrpSpPr/>
          <p:nvPr/>
        </p:nvGrpSpPr>
        <p:grpSpPr>
          <a:xfrm>
            <a:off x="372728" y="2680718"/>
            <a:ext cx="8529207" cy="587728"/>
            <a:chOff x="496970" y="3574291"/>
            <a:chExt cx="11372276" cy="783637"/>
          </a:xfrm>
        </p:grpSpPr>
        <p:sp>
          <p:nvSpPr>
            <p:cNvPr id="1165" name="Google Shape;1165;p60"/>
            <p:cNvSpPr/>
            <p:nvPr/>
          </p:nvSpPr>
          <p:spPr>
            <a:xfrm>
              <a:off x="1625600" y="3650376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6" name="Google Shape;1166;p60"/>
            <p:cNvGrpSpPr/>
            <p:nvPr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167" name="Google Shape;1167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69" name="Google Shape;1169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6658" y="3574291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0" name="Google Shape;1170;p60"/>
          <p:cNvGrpSpPr/>
          <p:nvPr/>
        </p:nvGrpSpPr>
        <p:grpSpPr>
          <a:xfrm>
            <a:off x="372728" y="2134969"/>
            <a:ext cx="8529207" cy="587728"/>
            <a:chOff x="496970" y="2846626"/>
            <a:chExt cx="11372276" cy="783637"/>
          </a:xfrm>
        </p:grpSpPr>
        <p:sp>
          <p:nvSpPr>
            <p:cNvPr id="1171" name="Google Shape;1171;p60"/>
            <p:cNvSpPr/>
            <p:nvPr/>
          </p:nvSpPr>
          <p:spPr>
            <a:xfrm>
              <a:off x="1625600" y="2926221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2" name="Google Shape;1172;p60"/>
            <p:cNvGrpSpPr/>
            <p:nvPr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1173" name="Google Shape;1173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75" name="Google Shape;1175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532" y="2846626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6" name="Google Shape;1176;p60"/>
          <p:cNvGrpSpPr/>
          <p:nvPr/>
        </p:nvGrpSpPr>
        <p:grpSpPr>
          <a:xfrm>
            <a:off x="372728" y="3215534"/>
            <a:ext cx="8529207" cy="587728"/>
            <a:chOff x="496970" y="4287378"/>
            <a:chExt cx="11372276" cy="783637"/>
          </a:xfrm>
        </p:grpSpPr>
        <p:sp>
          <p:nvSpPr>
            <p:cNvPr id="1177" name="Google Shape;1177;p60"/>
            <p:cNvSpPr/>
            <p:nvPr/>
          </p:nvSpPr>
          <p:spPr>
            <a:xfrm>
              <a:off x="1625600" y="4361563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8" name="Google Shape;1178;p60"/>
            <p:cNvGrpSpPr/>
            <p:nvPr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179" name="Google Shape;1179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81" name="Google Shape;1181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7831" y="42873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2" name="Google Shape;1182;p60"/>
          <p:cNvGrpSpPr/>
          <p:nvPr/>
        </p:nvGrpSpPr>
        <p:grpSpPr>
          <a:xfrm>
            <a:off x="372728" y="3757281"/>
            <a:ext cx="8529207" cy="587728"/>
            <a:chOff x="496970" y="5009708"/>
            <a:chExt cx="11372276" cy="783637"/>
          </a:xfrm>
        </p:grpSpPr>
        <p:sp>
          <p:nvSpPr>
            <p:cNvPr id="1183" name="Google Shape;1183;p60"/>
            <p:cNvSpPr/>
            <p:nvPr/>
          </p:nvSpPr>
          <p:spPr>
            <a:xfrm>
              <a:off x="1625600" y="5083715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4" name="Google Shape;1184;p60"/>
            <p:cNvGrpSpPr/>
            <p:nvPr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185" name="Google Shape;1185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87" name="Google Shape;1187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124" y="500970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8" name="Google Shape;1188;p60"/>
          <p:cNvGrpSpPr/>
          <p:nvPr/>
        </p:nvGrpSpPr>
        <p:grpSpPr>
          <a:xfrm>
            <a:off x="372728" y="4291184"/>
            <a:ext cx="8529207" cy="587728"/>
            <a:chOff x="496970" y="5721578"/>
            <a:chExt cx="11372276" cy="783637"/>
          </a:xfrm>
        </p:grpSpPr>
        <p:sp>
          <p:nvSpPr>
            <p:cNvPr id="1189" name="Google Shape;1189;p60"/>
            <p:cNvSpPr/>
            <p:nvPr/>
          </p:nvSpPr>
          <p:spPr>
            <a:xfrm>
              <a:off x="1625600" y="5802754"/>
              <a:ext cx="10243646" cy="637863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0" name="Google Shape;1190;p60"/>
            <p:cNvGrpSpPr/>
            <p:nvPr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91" name="Google Shape;1191;p60"/>
              <p:cNvSpPr/>
              <p:nvPr/>
            </p:nvSpPr>
            <p:spPr>
              <a:xfrm>
                <a:off x="482600" y="1863494"/>
                <a:ext cx="701386" cy="520142"/>
              </a:xfrm>
              <a:prstGeom prst="roundRect">
                <a:avLst>
                  <a:gd fmla="val 16667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60"/>
              <p:cNvSpPr/>
              <p:nvPr/>
            </p:nvSpPr>
            <p:spPr>
              <a:xfrm rot="5400000">
                <a:off x="866779" y="1993693"/>
                <a:ext cx="520142" cy="259744"/>
              </a:xfrm>
              <a:prstGeom prst="triangle">
                <a:avLst>
                  <a:gd fmla="val 50000" name="adj"/>
                </a:avLst>
              </a:prstGeom>
              <a:solidFill>
                <a:srgbClr val="9AA5B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193" name="Google Shape;1193;p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5214" y="5721578"/>
              <a:ext cx="783637" cy="7836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4" name="Google Shape;1194;p60"/>
          <p:cNvSpPr txBox="1"/>
          <p:nvPr>
            <p:ph idx="3" type="body"/>
          </p:nvPr>
        </p:nvSpPr>
        <p:spPr>
          <a:xfrm>
            <a:off x="-1" y="1116141"/>
            <a:ext cx="9144000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5" name="Google Shape;1195;p60"/>
          <p:cNvSpPr txBox="1"/>
          <p:nvPr>
            <p:ph idx="4" type="body"/>
          </p:nvPr>
        </p:nvSpPr>
        <p:spPr>
          <a:xfrm>
            <a:off x="1" y="166915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6" name="Google Shape;1196;p60"/>
          <p:cNvSpPr txBox="1"/>
          <p:nvPr>
            <p:ph idx="5" type="body"/>
          </p:nvPr>
        </p:nvSpPr>
        <p:spPr>
          <a:xfrm>
            <a:off x="1" y="2194607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7" name="Google Shape;1197;p60"/>
          <p:cNvSpPr txBox="1"/>
          <p:nvPr>
            <p:ph idx="6" type="body"/>
          </p:nvPr>
        </p:nvSpPr>
        <p:spPr>
          <a:xfrm>
            <a:off x="1" y="27377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8" name="Google Shape;1198;p60"/>
          <p:cNvSpPr txBox="1"/>
          <p:nvPr>
            <p:ph idx="7" type="body"/>
          </p:nvPr>
        </p:nvSpPr>
        <p:spPr>
          <a:xfrm>
            <a:off x="1" y="3279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9" name="Google Shape;1199;p60"/>
          <p:cNvSpPr txBox="1"/>
          <p:nvPr>
            <p:ph idx="8" type="body"/>
          </p:nvPr>
        </p:nvSpPr>
        <p:spPr>
          <a:xfrm>
            <a:off x="1" y="3812786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0" name="Google Shape;1200;p60"/>
          <p:cNvSpPr txBox="1"/>
          <p:nvPr>
            <p:ph idx="9" type="body"/>
          </p:nvPr>
        </p:nvSpPr>
        <p:spPr>
          <a:xfrm>
            <a:off x="1253" y="4356514"/>
            <a:ext cx="9143999" cy="463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44017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5" name="Google Shape;120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207" name="Google Shape;1207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08" name="Google Shape;12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9" name="Google Shape;1209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0" name="Google Shape;1210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212" name="Google Shape;12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5" name="Google Shape;1215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17" name="Google Shape;12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8" name="Google Shape;1218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221" name="Google Shape;12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5" name="Google Shape;1225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27" name="Google Shape;12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8" name="Google Shape;1228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231" name="Google Shape;123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5" name="Google Shape;1235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6" name="Google Shape;12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7" name="Google Shape;123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39" name="Google Shape;1239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42" name="Google Shape;1242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5" name="Google Shape;1245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6" name="Google Shape;12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7" name="Google Shape;1247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8" name="Google Shape;1248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9" name="Google Shape;1249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0" name="Google Shape;1250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51" name="Google Shape;1251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252" name="Google Shape;125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4" name="Google Shape;1254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5" name="Google Shape;1255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6" name="Google Shape;12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7" name="Google Shape;1257;p6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8" name="Google Shape;1258;p6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6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6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61" name="Google Shape;1261;p6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262" name="Google Shape;126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7" name="Google Shape;1267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2" name="Google Shape;1272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6" name="Google Shape;1276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7" name="Google Shape;1277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8" name="Google Shape;1278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9" name="Google Shape;1279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0" name="Google Shape;1280;p7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7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7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7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5" name="Google Shape;1285;p7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6" name="Google Shape;1286;p7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7" name="Google Shape;1287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8" name="Google Shape;128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0" name="Google Shape;1290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7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94" name="Google Shape;1294;p7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6" name="Google Shape;129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7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2" name="Google Shape;1302;p7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3" name="Google Shape;1303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04" name="Google Shape;130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9" name="Google Shape;13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2" name="Google Shape;1312;p7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4" name="Google Shape;1314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5" name="Google Shape;1315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7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0" name="Google Shape;132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7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24" name="Google Shape;1324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5" name="Google Shape;1325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7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7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0" name="Google Shape;13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2" name="Google Shape;1332;p7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7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7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5" name="Google Shape;1335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36" name="Google Shape;133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7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9" name="Google Shape;1339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0" name="Google Shape;1340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1" name="Google Shape;1341;p7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2" name="Google Shape;1342;p7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7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4" name="Google Shape;134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5" name="Google Shape;1345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46" name="Google Shape;1346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p7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2" name="Google Shape;135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4" name="Google Shape;1354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7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6" name="Google Shape;1356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7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0" name="Google Shape;1360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1" name="Google Shape;136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2" name="Google Shape;1362;p7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5" name="Google Shape;136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6" name="Google Shape;1366;p7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72" name="Google Shape;1372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3" name="Google Shape;1373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4" name="Google Shape;137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5" name="Google Shape;1375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76" name="Google Shape;1376;p8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377" name="Google Shape;1377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8" name="Google Shape;1378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8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380" name="Google Shape;1380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1" name="Google Shape;1381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8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383" name="Google Shape;1383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4" name="Google Shape;1384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8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386" name="Google Shape;1386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7" name="Google Shape;1387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8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8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8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8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8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8" name="Google Shape;1398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9" name="Google Shape;1399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0" name="Google Shape;1400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1" name="Google Shape;1401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03" name="Google Shape;1403;p8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404" name="Google Shape;140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5" name="Google Shape;140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6" name="Google Shape;1406;p8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407" name="Google Shape;1407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08" name="Google Shape;1408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9" name="Google Shape;1409;p8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410" name="Google Shape;1410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1" name="Google Shape;1411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2" name="Google Shape;1412;p8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413" name="Google Shape;141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4" name="Google Shape;1414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8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8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8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8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8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0" name="Google Shape;1420;p8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8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22" name="Google Shape;1422;p8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423" name="Google Shape;1423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24" name="Google Shape;1424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8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8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0" name="Google Shape;1430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1" name="Google Shape;1431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2" name="Google Shape;1432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3" name="Google Shape;143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4" name="Google Shape;143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5" name="Google Shape;1435;p8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436" name="Google Shape;1436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37" name="Google Shape;1437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8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8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8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441" name="Google Shape;1441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2" name="Google Shape;1442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8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8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445" name="Google Shape;144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46" name="Google Shape;144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8" name="Google Shape;1448;p8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449" name="Google Shape;1449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0" name="Google Shape;1450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8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2" name="Google Shape;1452;p8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453" name="Google Shape;14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4" name="Google Shape;14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8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6" name="Google Shape;1456;p8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457" name="Google Shape;145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8" name="Google Shape;145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8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0" name="Google Shape;1460;p8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8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8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8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8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8" name="Google Shape;1468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0" name="Google Shape;1470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1" name="Google Shape;1471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2" name="Google Shape;1472;p8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473" name="Google Shape;147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4" name="Google Shape;147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8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8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7" name="Google Shape;1477;p8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478" name="Google Shape;1478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8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1" name="Google Shape;1481;p8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482" name="Google Shape;1482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3" name="Google Shape;1483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4" name="Google Shape;1484;p8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5" name="Google Shape;1485;p8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486" name="Google Shape;1486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7" name="Google Shape;1487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8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9" name="Google Shape;1489;p8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490" name="Google Shape;1490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1" name="Google Shape;1491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2" name="Google Shape;1492;p8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3" name="Google Shape;1493;p8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494" name="Google Shape;14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8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8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8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8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8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8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5" name="Google Shape;150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9" name="Google Shape;1509;p8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510" name="Google Shape;151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1" name="Google Shape;151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2" name="Google Shape;1512;p8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4" name="Google Shape;1514;p8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515" name="Google Shape;151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6" name="Google Shape;151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8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9" name="Google Shape;1519;p8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520" name="Google Shape;152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1" name="Google Shape;152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2" name="Google Shape;1522;p8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8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4" name="Google Shape;1524;p8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525" name="Google Shape;152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6" name="Google Shape;152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7" name="Google Shape;1527;p8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8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9" name="Google Shape;1529;p8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530" name="Google Shape;153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1" name="Google Shape;153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2" name="Google Shape;1532;p8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4" name="Google Shape;1534;p8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535" name="Google Shape;1535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6" name="Google Shape;1536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7" name="Google Shape;1537;p8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9" name="Google Shape;1539;p8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540" name="Google Shape;1540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1" name="Google Shape;1541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8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6" name="Google Shape;154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8" name="Google Shape;154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8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1" name="Google Shape;1551;p8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552" name="Google Shape;155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53" name="Google Shape;155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4" name="Google Shape;1554;p8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8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6" name="Google Shape;1556;p8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557" name="Google Shape;155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58" name="Google Shape;155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9" name="Google Shape;1559;p8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8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1" name="Google Shape;1561;p8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62" name="Google Shape;156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3" name="Google Shape;156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4" name="Google Shape;1564;p8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6" name="Google Shape;1566;p8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67" name="Google Shape;156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8" name="Google Shape;156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9" name="Google Shape;1569;p8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1" name="Google Shape;1571;p8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72" name="Google Shape;157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73" name="Google Shape;157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4" name="Google Shape;1574;p8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6" name="Google Shape;1576;p8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77" name="Google Shape;157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78" name="Google Shape;157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9" name="Google Shape;1579;p8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8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82" name="Google Shape;1582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83" name="Google Shape;1583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8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6" name="Google Shape;1586;p8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87" name="Google Shape;1587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88" name="Google Shape;1588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9" name="Google Shape;1589;p8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3" name="Google Shape;159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4" name="Google Shape;159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5" name="Google Shape;159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6" name="Google Shape;159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8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8" name="Google Shape;1598;p8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599" name="Google Shape;159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0" name="Google Shape;160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1" name="Google Shape;1601;p8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3" name="Google Shape;1603;p8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604" name="Google Shape;160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5" name="Google Shape;160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6" name="Google Shape;1606;p8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8" name="Google Shape;1608;p8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609" name="Google Shape;160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0" name="Google Shape;161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1" name="Google Shape;1611;p8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3" name="Google Shape;1613;p8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614" name="Google Shape;161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5" name="Google Shape;161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6" name="Google Shape;1616;p8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8" name="Google Shape;1618;p8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619" name="Google Shape;161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0" name="Google Shape;162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1" name="Google Shape;1621;p8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8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3" name="Google Shape;1623;p8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624" name="Google Shape;162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5" name="Google Shape;162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6" name="Google Shape;1626;p8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8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8" name="Google Shape;1628;p8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629" name="Google Shape;1629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0" name="Google Shape;1630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1" name="Google Shape;1631;p8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2" name="Google Shape;1632;p8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3" name="Google Shape;1633;p8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634" name="Google Shape;1634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5" name="Google Shape;1635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6" name="Google Shape;1636;p8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0" name="Google Shape;1640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2" name="Google Shape;164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3" name="Google Shape;164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44" name="Google Shape;1644;p8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645" name="Google Shape;164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6" name="Google Shape;1646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7" name="Google Shape;1647;p8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49" name="Google Shape;1649;p8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650" name="Google Shape;165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1" name="Google Shape;165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2" name="Google Shape;1652;p8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54" name="Google Shape;1654;p8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655" name="Google Shape;165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6" name="Google Shape;1656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7" name="Google Shape;1657;p8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8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4" name="Google Shape;166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5" name="Google Shape;166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6" name="Google Shape;166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7" name="Google Shape;166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68" name="Google Shape;1668;p8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669" name="Google Shape;166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8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8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4" name="Google Shape;1674;p8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675" name="Google Shape;1675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6" name="Google Shape;1676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7" name="Google Shape;1677;p8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2" name="Google Shape;1682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3" name="Google Shape;1683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84" name="Google Shape;1684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5" name="Google Shape;1685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87" name="Google Shape;1687;p8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8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8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2" name="Google Shape;1692;p8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3" name="Google Shape;1693;p8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8" name="Google Shape;1698;p8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9" name="Google Shape;1699;p8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8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8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0" name="Google Shape;171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2" name="Google Shape;171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3" name="Google Shape;171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4" name="Google Shape;1714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1" name="Google Shape;1721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2376">
          <p15:clr>
            <a:srgbClr val="FA7B17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9" name="Google Shape;172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0" name="Google Shape;1730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31" name="Google Shape;173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2" name="Google Shape;173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9" name="Google Shape;1739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0" name="Google Shape;1740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9" name="Google Shape;1759;p9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7" name="Google Shape;176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9" name="Google Shape;176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9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9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9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8" name="Google Shape;1778;p9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9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9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9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5" name="Google Shape;1785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6" name="Google Shape;178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7" name="Google Shape;1787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8" name="Google Shape;178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1" name="Google Shape;1791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9" name="Google Shape;1799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9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9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7" name="Google Shape;1807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8" name="Google Shape;1808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9" name="Google Shape;1809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0" name="Google Shape;181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1" name="Google Shape;1811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7" name="Google Shape;1817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1" name="Google Shape;1821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9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0" name="Google Shape;1830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1" name="Google Shape;1831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2" name="Google Shape;1832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3" name="Google Shape;1833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5" name="Google Shape;1835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3" name="Google Shape;1843;p9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9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2" name="Google Shape;185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4" name="Google Shape;185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9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9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9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9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3" name="Google Shape;1863;p9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9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5" name="Google Shape;1865;p9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9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9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9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9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4" name="Google Shape;1874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5" name="Google Shape;1875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6" name="Google Shape;1876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7" name="Google Shape;1877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9" name="Google Shape;188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9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9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9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9" name="Google Shape;1899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0" name="Google Shape;1900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2" name="Google Shape;1902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4" name="Google Shape;1914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4" name="Google Shape;1924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5" name="Google Shape;1925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6" name="Google Shape;1926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7" name="Google Shape;1927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8" name="Google Shape;1928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5" name="Google Shape;1935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9" name="Google Shape;1939;p10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10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10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0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9" name="Google Shape;1949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0" name="Google Shape;1950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1" name="Google Shape;1951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2" name="Google Shape;1952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0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10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0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0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0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0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10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0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0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4" name="Google Shape;1964;p10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10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10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10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0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10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97.xml"/><Relationship Id="rId62" Type="http://schemas.openxmlformats.org/officeDocument/2006/relationships/theme" Target="../theme/theme2.xml"/><Relationship Id="rId61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60" Type="http://schemas.openxmlformats.org/officeDocument/2006/relationships/slideLayout" Target="../slideLayouts/slideLayout119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88.xml"/><Relationship Id="rId51" Type="http://schemas.openxmlformats.org/officeDocument/2006/relationships/slideLayout" Target="../slideLayouts/slideLayout110.xml"/><Relationship Id="rId50" Type="http://schemas.openxmlformats.org/officeDocument/2006/relationships/slideLayout" Target="../slideLayouts/slideLayout109.xml"/><Relationship Id="rId53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70.xml"/><Relationship Id="rId5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69.xml"/><Relationship Id="rId5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72.xml"/><Relationship Id="rId5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74.xml"/><Relationship Id="rId5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73.xml"/><Relationship Id="rId5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  <p:sldLayoutId id="2147483750" r:id="rId44"/>
    <p:sldLayoutId id="2147483751" r:id="rId45"/>
    <p:sldLayoutId id="2147483752" r:id="rId46"/>
    <p:sldLayoutId id="2147483753" r:id="rId47"/>
    <p:sldLayoutId id="2147483754" r:id="rId48"/>
    <p:sldLayoutId id="2147483755" r:id="rId49"/>
    <p:sldLayoutId id="2147483756" r:id="rId50"/>
    <p:sldLayoutId id="2147483757" r:id="rId51"/>
    <p:sldLayoutId id="2147483758" r:id="rId52"/>
    <p:sldLayoutId id="2147483759" r:id="rId53"/>
    <p:sldLayoutId id="2147483760" r:id="rId54"/>
    <p:sldLayoutId id="2147483761" r:id="rId55"/>
    <p:sldLayoutId id="2147483762" r:id="rId56"/>
    <p:sldLayoutId id="2147483763" r:id="rId57"/>
    <p:sldLayoutId id="2147483764" r:id="rId58"/>
    <p:sldLayoutId id="2147483765" r:id="rId59"/>
    <p:sldLayoutId id="2147483766" r:id="rId60"/>
    <p:sldLayoutId id="2147483767" r:id="rId6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8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9.png"/><Relationship Id="rId4" Type="http://schemas.openxmlformats.org/officeDocument/2006/relationships/image" Target="../media/image218.png"/><Relationship Id="rId5" Type="http://schemas.openxmlformats.org/officeDocument/2006/relationships/image" Target="../media/image2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9.png"/><Relationship Id="rId4" Type="http://schemas.openxmlformats.org/officeDocument/2006/relationships/image" Target="../media/image218.png"/><Relationship Id="rId5" Type="http://schemas.openxmlformats.org/officeDocument/2006/relationships/image" Target="../media/image2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9.png"/><Relationship Id="rId4" Type="http://schemas.openxmlformats.org/officeDocument/2006/relationships/image" Target="../media/image218.png"/><Relationship Id="rId5" Type="http://schemas.openxmlformats.org/officeDocument/2006/relationships/image" Target="../media/image2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1.png"/><Relationship Id="rId4" Type="http://schemas.openxmlformats.org/officeDocument/2006/relationships/image" Target="../media/image218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8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8.png"/><Relationship Id="rId4" Type="http://schemas.openxmlformats.org/officeDocument/2006/relationships/image" Target="../media/image210.png"/><Relationship Id="rId5" Type="http://schemas.openxmlformats.org/officeDocument/2006/relationships/image" Target="../media/image232.png"/><Relationship Id="rId6" Type="http://schemas.openxmlformats.org/officeDocument/2006/relationships/image" Target="../media/image215.png"/><Relationship Id="rId7" Type="http://schemas.openxmlformats.org/officeDocument/2006/relationships/image" Target="../media/image211.png"/><Relationship Id="rId8" Type="http://schemas.openxmlformats.org/officeDocument/2006/relationships/image" Target="../media/image2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8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8.png"/><Relationship Id="rId6" Type="http://schemas.openxmlformats.org/officeDocument/2006/relationships/image" Target="../media/image2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236.png"/><Relationship Id="rId5" Type="http://schemas.openxmlformats.org/officeDocument/2006/relationships/image" Target="../media/image2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240.png"/><Relationship Id="rId5" Type="http://schemas.openxmlformats.org/officeDocument/2006/relationships/image" Target="../media/image2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8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8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5.png"/><Relationship Id="rId7" Type="http://schemas.openxmlformats.org/officeDocument/2006/relationships/image" Target="../media/image2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5" Type="http://schemas.openxmlformats.org/officeDocument/2006/relationships/image" Target="../media/image222.png"/><Relationship Id="rId6" Type="http://schemas.openxmlformats.org/officeDocument/2006/relationships/image" Target="../media/image221.png"/><Relationship Id="rId7" Type="http://schemas.openxmlformats.org/officeDocument/2006/relationships/image" Target="../media/image216.png"/><Relationship Id="rId8" Type="http://schemas.openxmlformats.org/officeDocument/2006/relationships/image" Target="../media/image220.png"/><Relationship Id="rId11" Type="http://schemas.openxmlformats.org/officeDocument/2006/relationships/image" Target="../media/image211.png"/><Relationship Id="rId10" Type="http://schemas.openxmlformats.org/officeDocument/2006/relationships/image" Target="../media/image210.png"/><Relationship Id="rId13" Type="http://schemas.openxmlformats.org/officeDocument/2006/relationships/image" Target="../media/image227.png"/><Relationship Id="rId12" Type="http://schemas.openxmlformats.org/officeDocument/2006/relationships/image" Target="../media/image215.png"/><Relationship Id="rId15" Type="http://schemas.openxmlformats.org/officeDocument/2006/relationships/image" Target="../media/image226.png"/><Relationship Id="rId14" Type="http://schemas.openxmlformats.org/officeDocument/2006/relationships/image" Target="../media/image2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2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VBA Vibes</a:t>
            </a:r>
            <a:endParaRPr b="0"/>
          </a:p>
        </p:txBody>
      </p:sp>
      <p:sp>
        <p:nvSpPr>
          <p:cNvPr id="2283" name="Google Shape;2283;p12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2.1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</a:t>
            </a:r>
            <a:endParaRPr/>
          </a:p>
        </p:txBody>
      </p:sp>
      <p:sp>
        <p:nvSpPr>
          <p:cNvPr id="2412" name="Google Shape;2412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Procedure:</a:t>
            </a:r>
            <a:endParaRPr/>
          </a:p>
        </p:txBody>
      </p:sp>
      <p:sp>
        <p:nvSpPr>
          <p:cNvPr id="2413" name="Google Shape;2413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4" name="Google Shape;2414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3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bread, peanut butter, and jelly from pantry. </a:t>
            </a:r>
            <a:endParaRPr/>
          </a:p>
        </p:txBody>
      </p:sp>
      <p:sp>
        <p:nvSpPr>
          <p:cNvPr id="2416" name="Google Shape;2416;p13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 out bread on table. </a:t>
            </a:r>
            <a:endParaRPr/>
          </a:p>
        </p:txBody>
      </p:sp>
      <p:sp>
        <p:nvSpPr>
          <p:cNvPr id="2417" name="Google Shape;2417;p13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jars of peanut butter and jelly.</a:t>
            </a:r>
            <a:endParaRPr/>
          </a:p>
        </p:txBody>
      </p:sp>
      <p:sp>
        <p:nvSpPr>
          <p:cNvPr id="2418" name="Google Shape;2418;p13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spreading knife. </a:t>
            </a:r>
            <a:endParaRPr/>
          </a:p>
        </p:txBody>
      </p:sp>
      <p:sp>
        <p:nvSpPr>
          <p:cNvPr id="2419" name="Google Shape;2419;p13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knife to spread peanut butter.</a:t>
            </a:r>
            <a:endParaRPr/>
          </a:p>
        </p:txBody>
      </p:sp>
      <p:sp>
        <p:nvSpPr>
          <p:cNvPr id="2420" name="Google Shape;2420;p13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knife to spread jelly. </a:t>
            </a:r>
            <a:endParaRPr/>
          </a:p>
        </p:txBody>
      </p:sp>
      <p:sp>
        <p:nvSpPr>
          <p:cNvPr id="2421" name="Google Shape;2421;p13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bread to create sandwich.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Tools Can Help Make the Sandwich</a:t>
            </a:r>
            <a:endParaRPr/>
          </a:p>
        </p:txBody>
      </p:sp>
      <p:sp>
        <p:nvSpPr>
          <p:cNvPr id="2427" name="Google Shape;2427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these tools as building blocks to make an ideal sandwich procedure</a:t>
            </a:r>
            <a:r>
              <a:rPr lang="en"/>
              <a:t>:</a:t>
            </a:r>
            <a:endParaRPr/>
          </a:p>
        </p:txBody>
      </p:sp>
      <p:sp>
        <p:nvSpPr>
          <p:cNvPr id="2428" name="Google Shape;2428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9" name="Google Shape;2429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Conditionals - If peanut butter is crunchy, use less.</a:t>
            </a:r>
            <a:endParaRPr sz="1800"/>
          </a:p>
        </p:txBody>
      </p:sp>
      <p:sp>
        <p:nvSpPr>
          <p:cNvPr id="2431" name="Google Shape;2431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Iterations - While there is more peanut butter, add more jelly. </a:t>
            </a:r>
            <a:endParaRPr sz="1800"/>
          </a:p>
        </p:txBody>
      </p:sp>
      <p:sp>
        <p:nvSpPr>
          <p:cNvPr id="2432" name="Google Shape;2432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Functions - Spread the condiment using a knife</a:t>
            </a:r>
            <a:endParaRPr sz="1800"/>
          </a:p>
        </p:txBody>
      </p:sp>
      <p:sp>
        <p:nvSpPr>
          <p:cNvPr id="2433" name="Google Shape;2433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Variables / Arrays - The ingredients are bread, peanut butter and jelly.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3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VBA Building Blocks</a:t>
            </a:r>
            <a:endParaRPr/>
          </a:p>
        </p:txBody>
      </p:sp>
      <p:grpSp>
        <p:nvGrpSpPr>
          <p:cNvPr id="2439" name="Google Shape;2439;p134"/>
          <p:cNvGrpSpPr/>
          <p:nvPr/>
        </p:nvGrpSpPr>
        <p:grpSpPr>
          <a:xfrm>
            <a:off x="4193891" y="2900260"/>
            <a:ext cx="756218" cy="1925442"/>
            <a:chOff x="5591855" y="3867014"/>
            <a:chExt cx="1008290" cy="2567256"/>
          </a:xfrm>
        </p:grpSpPr>
        <p:pic>
          <p:nvPicPr>
            <p:cNvPr id="2440" name="Google Shape;2440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5591855" y="3867014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1" name="Google Shape;2441;p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5591855" y="4472032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2" name="Google Shape;2442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5591855" y="5071355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3" name="Google Shape;2443;p1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5591855" y="5669085"/>
              <a:ext cx="1008290" cy="7651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4" name="Google Shape;2444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p13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Variables and Arrays </a:t>
            </a:r>
            <a:endParaRPr/>
          </a:p>
        </p:txBody>
      </p:sp>
      <p:sp>
        <p:nvSpPr>
          <p:cNvPr id="2450" name="Google Shape;2450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Variables: The Nouns of Code</a:t>
            </a:r>
            <a:endParaRPr/>
          </a:p>
        </p:txBody>
      </p:sp>
      <p:sp>
        <p:nvSpPr>
          <p:cNvPr id="2457" name="Google Shape;2457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8" name="Google Shape;2458;p136"/>
          <p:cNvSpPr/>
          <p:nvPr/>
        </p:nvSpPr>
        <p:spPr>
          <a:xfrm>
            <a:off x="327800" y="3026825"/>
            <a:ext cx="3460800" cy="143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budget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Double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59" name="Google Shape;2459;p136"/>
          <p:cNvSpPr/>
          <p:nvPr/>
        </p:nvSpPr>
        <p:spPr>
          <a:xfrm>
            <a:off x="4436225" y="3026825"/>
            <a:ext cx="3776400" cy="143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Peanut Butter"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"Jelly"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budget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9900FF"/>
                </a:solidFill>
                <a:latin typeface="Inconsolata"/>
                <a:ea typeface="Inconsolata"/>
                <a:cs typeface="Inconsolata"/>
                <a:sym typeface="Inconsolata"/>
              </a:rPr>
              <a:t>5.00</a:t>
            </a:r>
            <a:endParaRPr sz="2400">
              <a:solidFill>
                <a:srgbClr val="9900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60" name="Google Shape;2460;p136"/>
          <p:cNvSpPr txBox="1"/>
          <p:nvPr/>
        </p:nvSpPr>
        <p:spPr>
          <a:xfrm>
            <a:off x="320046" y="2673725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Variable Declaration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1" name="Google Shape;2461;p136"/>
          <p:cNvSpPr txBox="1"/>
          <p:nvPr/>
        </p:nvSpPr>
        <p:spPr>
          <a:xfrm>
            <a:off x="4403096" y="2673725"/>
            <a:ext cx="249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Variable Assignment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2" name="Google Shape;2462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/>
              <a:t>Variables</a:t>
            </a:r>
            <a:r>
              <a:rPr lang="en"/>
              <a:t> are effectively the items in a procedure. </a:t>
            </a:r>
            <a:endParaRPr/>
          </a:p>
          <a:p>
            <a:pPr indent="-180340" lvl="0" marL="320040" rtl="0" algn="l">
              <a:spcBef>
                <a:spcPts val="6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/>
              <a:t>They can be </a:t>
            </a:r>
            <a:r>
              <a:rPr b="1" lang="en"/>
              <a:t>physical things</a:t>
            </a:r>
            <a:r>
              <a:rPr lang="en"/>
              <a:t> (like an ingredient) or </a:t>
            </a:r>
            <a:r>
              <a:rPr b="1" lang="en"/>
              <a:t>abstractions</a:t>
            </a:r>
            <a:r>
              <a:rPr lang="en"/>
              <a:t> </a:t>
            </a:r>
            <a:br>
              <a:rPr lang="en"/>
            </a:br>
            <a:r>
              <a:rPr lang="en"/>
              <a:t>(like a counter).</a:t>
            </a:r>
            <a:endParaRPr/>
          </a:p>
          <a:p>
            <a:pPr indent="-180340" lvl="0" marL="320040" rtl="0" algn="l">
              <a:spcBef>
                <a:spcPts val="600"/>
              </a:spcBef>
              <a:spcAft>
                <a:spcPts val="600"/>
              </a:spcAft>
              <a:buSzPts val="1400"/>
              <a:buFont typeface="Roboto"/>
              <a:buChar char="●"/>
            </a:pPr>
            <a:r>
              <a:rPr lang="en"/>
              <a:t>In VBA, items can be </a:t>
            </a:r>
            <a:r>
              <a:rPr b="1" lang="en"/>
              <a:t>declared</a:t>
            </a:r>
            <a:r>
              <a:rPr lang="en"/>
              <a:t> as variables by using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</a:rPr>
              <a:t>dim</a:t>
            </a:r>
            <a:r>
              <a:rPr lang="en"/>
              <a:t> followed </a:t>
            </a:r>
            <a:br>
              <a:rPr lang="en"/>
            </a:br>
            <a:r>
              <a:rPr lang="en"/>
              <a:t>by the type. Then they can be </a:t>
            </a:r>
            <a:r>
              <a:rPr b="1" lang="en"/>
              <a:t>assigned</a:t>
            </a:r>
            <a:r>
              <a:rPr lang="en"/>
              <a:t> a value.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Array: </a:t>
            </a:r>
            <a:r>
              <a:rPr lang="en"/>
              <a:t>A</a:t>
            </a:r>
            <a:r>
              <a:rPr lang="en"/>
              <a:t> Collection of Items</a:t>
            </a:r>
            <a:endParaRPr/>
          </a:p>
        </p:txBody>
      </p:sp>
      <p:sp>
        <p:nvSpPr>
          <p:cNvPr id="2468" name="Google Shape;2468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Arrays are effectively </a:t>
            </a:r>
            <a:r>
              <a:rPr b="1" lang="en"/>
              <a:t>groups</a:t>
            </a:r>
            <a:r>
              <a:rPr lang="en"/>
              <a:t> of related items. They present another way to store and reference similar pieces of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0" name="Google Shape;2470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71" name="Google Shape;2471;p137"/>
          <p:cNvGraphicFramePr/>
          <p:nvPr/>
        </p:nvGraphicFramePr>
        <p:xfrm>
          <a:off x="374075" y="1448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{6CCF4859-4D9A-4729-9AFA-04FFC18E2475}</a:tableStyleId>
              </a:tblPr>
              <a:tblGrid>
                <a:gridCol w="1180000"/>
                <a:gridCol w="2460600"/>
                <a:gridCol w="2397075"/>
                <a:gridCol w="2196025"/>
              </a:tblGrid>
              <a:tr h="4914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</a:t>
                      </a: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</a:t>
                      </a:r>
                      <a:endParaRPr sz="30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 1</a:t>
                      </a:r>
                      <a:endParaRPr b="1"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Item 2</a:t>
                      </a:r>
                      <a:endParaRPr b="1"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7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[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"Peanut Butter"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i="1"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"Jelly"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"Bread"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472" name="Google Shape;2472;p137"/>
          <p:cNvSpPr/>
          <p:nvPr/>
        </p:nvSpPr>
        <p:spPr>
          <a:xfrm>
            <a:off x="374075" y="2816525"/>
            <a:ext cx="5715300" cy="2001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dim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to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as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String</a:t>
            </a:r>
            <a:endParaRPr sz="2400">
              <a:solidFill>
                <a:srgbClr val="00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"Peanut Butter"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"Jelly"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ingredients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"Bread"</a:t>
            </a:r>
            <a:endParaRPr sz="24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13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Conditionals </a:t>
            </a:r>
            <a:endParaRPr/>
          </a:p>
        </p:txBody>
      </p:sp>
      <p:sp>
        <p:nvSpPr>
          <p:cNvPr id="2478" name="Google Shape;2478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9" name="Google Shape;2479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Conditionals: If This, Then That</a:t>
            </a:r>
            <a:endParaRPr/>
          </a:p>
        </p:txBody>
      </p:sp>
      <p:sp>
        <p:nvSpPr>
          <p:cNvPr id="2486" name="Google Shape;2486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7" name="Google Shape;2487;p139"/>
          <p:cNvSpPr txBox="1"/>
          <p:nvPr/>
        </p:nvSpPr>
        <p:spPr>
          <a:xfrm>
            <a:off x="456305" y="3421288"/>
            <a:ext cx="2096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sp>
        <p:nvSpPr>
          <p:cNvPr id="2488" name="Google Shape;2488;p139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9" name="Google Shape;2489;p139"/>
          <p:cNvSpPr txBox="1"/>
          <p:nvPr/>
        </p:nvSpPr>
        <p:spPr>
          <a:xfrm>
            <a:off x="-1" y="841288"/>
            <a:ext cx="859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Conditionals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can control the flow of logic based on certain conditions being met.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0" name="Google Shape;2490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139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139"/>
          <p:cNvSpPr txBox="1"/>
          <p:nvPr/>
        </p:nvSpPr>
        <p:spPr>
          <a:xfrm>
            <a:off x="-7757" y="1343579"/>
            <a:ext cx="852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most languages,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use </a:t>
            </a: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if/else </a:t>
            </a: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for this purpose.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4" name="Google Shape;2494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95397" y="2876627"/>
            <a:ext cx="1604796" cy="1217867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139"/>
          <p:cNvSpPr/>
          <p:nvPr/>
        </p:nvSpPr>
        <p:spPr>
          <a:xfrm rot="-5400000">
            <a:off x="3558108" y="1112537"/>
            <a:ext cx="400500" cy="3992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6" name="Google Shape;2496;p139"/>
          <p:cNvSpPr txBox="1"/>
          <p:nvPr/>
        </p:nvSpPr>
        <p:spPr>
          <a:xfrm>
            <a:off x="1861049" y="2692766"/>
            <a:ext cx="3229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Condition a…</a:t>
            </a:r>
            <a:endParaRPr sz="1100"/>
          </a:p>
        </p:txBody>
      </p:sp>
      <p:sp>
        <p:nvSpPr>
          <p:cNvPr id="2497" name="Google Shape;2497;p139"/>
          <p:cNvSpPr txBox="1"/>
          <p:nvPr/>
        </p:nvSpPr>
        <p:spPr>
          <a:xfrm>
            <a:off x="390354" y="3280180"/>
            <a:ext cx="96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sp>
        <p:nvSpPr>
          <p:cNvPr id="2498" name="Google Shape;2498;p139"/>
          <p:cNvSpPr txBox="1"/>
          <p:nvPr/>
        </p:nvSpPr>
        <p:spPr>
          <a:xfrm>
            <a:off x="1861051" y="3408939"/>
            <a:ext cx="369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If Condition b…</a:t>
            </a:r>
            <a:endParaRPr sz="1100"/>
          </a:p>
        </p:txBody>
      </p:sp>
      <p:sp>
        <p:nvSpPr>
          <p:cNvPr id="2499" name="Google Shape;2499;p139"/>
          <p:cNvSpPr/>
          <p:nvPr/>
        </p:nvSpPr>
        <p:spPr>
          <a:xfrm rot="-5400000">
            <a:off x="3558111" y="1871604"/>
            <a:ext cx="400500" cy="3992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0" name="Google Shape;2500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75911" y="3746288"/>
            <a:ext cx="1198111" cy="909239"/>
          </a:xfrm>
          <a:prstGeom prst="rect">
            <a:avLst/>
          </a:prstGeom>
          <a:noFill/>
          <a:ln>
            <a:noFill/>
          </a:ln>
        </p:spPr>
      </p:pic>
      <p:sp>
        <p:nvSpPr>
          <p:cNvPr id="2501" name="Google Shape;2501;p139"/>
          <p:cNvSpPr txBox="1"/>
          <p:nvPr/>
        </p:nvSpPr>
        <p:spPr>
          <a:xfrm>
            <a:off x="5820346" y="3867588"/>
            <a:ext cx="714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2b</a:t>
            </a:r>
            <a:endParaRPr sz="1100"/>
          </a:p>
        </p:txBody>
      </p:sp>
      <p:pic>
        <p:nvPicPr>
          <p:cNvPr id="2502" name="Google Shape;2502;p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5675910" y="2263294"/>
            <a:ext cx="1198111" cy="909239"/>
          </a:xfrm>
          <a:prstGeom prst="rect">
            <a:avLst/>
          </a:prstGeom>
          <a:noFill/>
          <a:ln>
            <a:noFill/>
          </a:ln>
        </p:spPr>
      </p:pic>
      <p:sp>
        <p:nvSpPr>
          <p:cNvPr id="2503" name="Google Shape;2503;p139"/>
          <p:cNvSpPr txBox="1"/>
          <p:nvPr/>
        </p:nvSpPr>
        <p:spPr>
          <a:xfrm>
            <a:off x="5820346" y="2384594"/>
            <a:ext cx="714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2a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Conditionals: If This, Then That</a:t>
            </a:r>
            <a:endParaRPr/>
          </a:p>
        </p:txBody>
      </p:sp>
      <p:sp>
        <p:nvSpPr>
          <p:cNvPr id="2510" name="Google Shape;2510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1" name="Google Shape;2511;p140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Google Shape;2512;p140"/>
          <p:cNvSpPr txBox="1"/>
          <p:nvPr/>
        </p:nvSpPr>
        <p:spPr>
          <a:xfrm>
            <a:off x="0" y="841300"/>
            <a:ext cx="9144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VBA, conditionals are declared using the keywords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Elseif,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Else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End if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3" name="Google Shape;2513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p140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140"/>
          <p:cNvSpPr txBox="1"/>
          <p:nvPr/>
        </p:nvSpPr>
        <p:spPr>
          <a:xfrm>
            <a:off x="-7749" y="1343575"/>
            <a:ext cx="9144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VBA lets us create far more sophisticated conditional logic than with Excel formulas alone.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6" name="Google Shape;251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6338569" y="2112361"/>
            <a:ext cx="1188332" cy="901817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140"/>
          <p:cNvSpPr txBox="1"/>
          <p:nvPr/>
        </p:nvSpPr>
        <p:spPr>
          <a:xfrm>
            <a:off x="6322848" y="2283469"/>
            <a:ext cx="1204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pic>
        <p:nvPicPr>
          <p:cNvPr id="2519" name="Google Shape;2519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6923703" y="3595844"/>
            <a:ext cx="1188330" cy="9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Google Shape;2520;p140"/>
          <p:cNvSpPr txBox="1"/>
          <p:nvPr/>
        </p:nvSpPr>
        <p:spPr>
          <a:xfrm>
            <a:off x="6907980" y="3766950"/>
            <a:ext cx="1204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2b</a:t>
            </a:r>
            <a:endParaRPr sz="1100"/>
          </a:p>
        </p:txBody>
      </p:sp>
      <p:pic>
        <p:nvPicPr>
          <p:cNvPr id="2521" name="Google Shape;2521;p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5659993" y="3595844"/>
            <a:ext cx="1188330" cy="901815"/>
          </a:xfrm>
          <a:prstGeom prst="rect">
            <a:avLst/>
          </a:prstGeom>
          <a:noFill/>
          <a:ln>
            <a:noFill/>
          </a:ln>
        </p:spPr>
      </p:pic>
      <p:sp>
        <p:nvSpPr>
          <p:cNvPr id="2522" name="Google Shape;2522;p140"/>
          <p:cNvSpPr txBox="1"/>
          <p:nvPr/>
        </p:nvSpPr>
        <p:spPr>
          <a:xfrm>
            <a:off x="5644270" y="3766950"/>
            <a:ext cx="1204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2a</a:t>
            </a:r>
            <a:endParaRPr sz="1100"/>
          </a:p>
        </p:txBody>
      </p:sp>
      <p:sp>
        <p:nvSpPr>
          <p:cNvPr id="2523" name="Google Shape;2523;p140"/>
          <p:cNvSpPr/>
          <p:nvPr/>
        </p:nvSpPr>
        <p:spPr>
          <a:xfrm flipH="1">
            <a:off x="6460842" y="3037974"/>
            <a:ext cx="318900" cy="518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140"/>
          <p:cNvSpPr/>
          <p:nvPr/>
        </p:nvSpPr>
        <p:spPr>
          <a:xfrm flipH="1">
            <a:off x="7047330" y="3045816"/>
            <a:ext cx="318900" cy="518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140"/>
          <p:cNvSpPr/>
          <p:nvPr/>
        </p:nvSpPr>
        <p:spPr>
          <a:xfrm>
            <a:off x="327800" y="2026525"/>
            <a:ext cx="4868700" cy="2725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If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(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pbThickness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1.0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) 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Then</a:t>
            </a:r>
            <a:endParaRPr sz="24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stopSpreading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Else</a:t>
            </a:r>
            <a:endParaRPr sz="24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stopMore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End if</a:t>
            </a:r>
            <a:endParaRPr sz="2400"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14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Iteration (Looping) </a:t>
            </a:r>
            <a:endParaRPr/>
          </a:p>
        </p:txBody>
      </p:sp>
      <p:sp>
        <p:nvSpPr>
          <p:cNvPr id="2531" name="Google Shape;2531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2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Intro to Programming Logic</a:t>
            </a:r>
            <a:endParaRPr sz="1100"/>
          </a:p>
        </p:txBody>
      </p:sp>
      <p:sp>
        <p:nvSpPr>
          <p:cNvPr id="2289" name="Google Shape;2289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Iteration: Round and Round We Go!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9" name="Google Shape;2539;p142"/>
          <p:cNvSpPr/>
          <p:nvPr/>
        </p:nvSpPr>
        <p:spPr>
          <a:xfrm>
            <a:off x="1048294" y="841906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142"/>
          <p:cNvSpPr txBox="1"/>
          <p:nvPr/>
        </p:nvSpPr>
        <p:spPr>
          <a:xfrm>
            <a:off x="-1" y="841288"/>
            <a:ext cx="8592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Iteration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the concept of using loops to perform a group of tasks repeatedly a number of times.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1" name="Google Shape;254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8" y="808804"/>
            <a:ext cx="604961" cy="483969"/>
          </a:xfrm>
          <a:prstGeom prst="rect">
            <a:avLst/>
          </a:prstGeom>
          <a:noFill/>
          <a:ln>
            <a:noFill/>
          </a:ln>
        </p:spPr>
      </p:pic>
      <p:sp>
        <p:nvSpPr>
          <p:cNvPr id="2542" name="Google Shape;2542;p142"/>
          <p:cNvSpPr/>
          <p:nvPr/>
        </p:nvSpPr>
        <p:spPr>
          <a:xfrm>
            <a:off x="1040538" y="1344197"/>
            <a:ext cx="7775700" cy="431700"/>
          </a:xfrm>
          <a:prstGeom prst="roundRect">
            <a:avLst>
              <a:gd fmla="val 16667" name="adj"/>
            </a:avLst>
          </a:prstGeom>
          <a:solidFill>
            <a:schemeClr val="lt2">
              <a:alpha val="5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Google Shape;2543;p142"/>
          <p:cNvSpPr txBox="1"/>
          <p:nvPr/>
        </p:nvSpPr>
        <p:spPr>
          <a:xfrm>
            <a:off x="-7757" y="1343579"/>
            <a:ext cx="852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303025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Almost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all programming languages use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loops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loops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iteration.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4" name="Google Shape;2544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3" y="1311095"/>
            <a:ext cx="604961" cy="48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5" name="Google Shape;254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849280" y="2797931"/>
            <a:ext cx="1586505" cy="12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546" name="Google Shape;2546;p142"/>
          <p:cNvSpPr txBox="1"/>
          <p:nvPr/>
        </p:nvSpPr>
        <p:spPr>
          <a:xfrm flipH="1">
            <a:off x="1048400" y="3203717"/>
            <a:ext cx="901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7" name="Google Shape;2547;p142"/>
          <p:cNvSpPr/>
          <p:nvPr/>
        </p:nvSpPr>
        <p:spPr>
          <a:xfrm flipH="1" rot="-5400000">
            <a:off x="2777244" y="2493614"/>
            <a:ext cx="431700" cy="18126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8" name="Google Shape;2548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3708006" y="2797931"/>
            <a:ext cx="1586503" cy="1203986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142"/>
          <p:cNvSpPr txBox="1"/>
          <p:nvPr/>
        </p:nvSpPr>
        <p:spPr>
          <a:xfrm flipH="1">
            <a:off x="3907126" y="3203716"/>
            <a:ext cx="901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0" name="Google Shape;2550;p142"/>
          <p:cNvSpPr/>
          <p:nvPr/>
        </p:nvSpPr>
        <p:spPr>
          <a:xfrm rot="10800000">
            <a:off x="3899365" y="2029162"/>
            <a:ext cx="10188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1" name="Google Shape;2551;p142"/>
          <p:cNvSpPr/>
          <p:nvPr/>
        </p:nvSpPr>
        <p:spPr>
          <a:xfrm>
            <a:off x="3884561" y="4237062"/>
            <a:ext cx="10188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p142"/>
          <p:cNvSpPr txBox="1"/>
          <p:nvPr/>
        </p:nvSpPr>
        <p:spPr>
          <a:xfrm flipH="1">
            <a:off x="4945397" y="3217540"/>
            <a:ext cx="2608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(repeat X times)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Iteration: Round and Round We Go!</a:t>
            </a:r>
            <a:endParaRPr/>
          </a:p>
        </p:txBody>
      </p:sp>
      <p:sp>
        <p:nvSpPr>
          <p:cNvPr id="2558" name="Google Shape;2558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code will make more sense later. Basically, it’s the VBA way of repeating the same block multiple times. </a:t>
            </a:r>
            <a:endParaRPr/>
          </a:p>
        </p:txBody>
      </p:sp>
      <p:sp>
        <p:nvSpPr>
          <p:cNvPr id="2559" name="Google Shape;2559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0" name="Google Shape;2560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43"/>
          <p:cNvSpPr/>
          <p:nvPr/>
        </p:nvSpPr>
        <p:spPr>
          <a:xfrm>
            <a:off x="486550" y="1513425"/>
            <a:ext cx="7832100" cy="3185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' Repeat the same step until i becomes 20</a:t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For </a:t>
            </a:r>
            <a:r>
              <a:rPr lang="en" sz="2400">
                <a:solidFill>
                  <a:srgbClr val="FF9900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=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 to </a:t>
            </a:r>
            <a:r>
              <a:rPr lang="en" sz="2400">
                <a:solidFill>
                  <a:srgbClr val="C732E3"/>
                </a:solidFill>
                <a:latin typeface="Inconsolata"/>
                <a:ea typeface="Inconsolata"/>
                <a:cs typeface="Inconsolata"/>
                <a:sym typeface="Inconsolata"/>
              </a:rPr>
              <a:t>20</a:t>
            </a:r>
            <a:endParaRPr sz="2400">
              <a:solidFill>
                <a:srgbClr val="C732E3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' Each time spread more</a:t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spreadMore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' Add one to the value of i each time</a:t>
            </a:r>
            <a:endParaRPr i="1" sz="2400">
              <a:solidFill>
                <a:srgbClr val="999999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Next 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the Program!</a:t>
            </a:r>
            <a:endParaRPr/>
          </a:p>
        </p:txBody>
      </p:sp>
      <p:sp>
        <p:nvSpPr>
          <p:cNvPr id="2567" name="Google Shape;2567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8" name="Google Shape;2568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9" name="Google Shape;2569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446" y="797045"/>
            <a:ext cx="4503937" cy="4024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0" name="Google Shape;2570;p144"/>
          <p:cNvGrpSpPr/>
          <p:nvPr/>
        </p:nvGrpSpPr>
        <p:grpSpPr>
          <a:xfrm>
            <a:off x="5956955" y="1419381"/>
            <a:ext cx="1918553" cy="2779709"/>
            <a:chOff x="7942607" y="1892508"/>
            <a:chExt cx="2558070" cy="3706278"/>
          </a:xfrm>
        </p:grpSpPr>
        <p:pic>
          <p:nvPicPr>
            <p:cNvPr id="2571" name="Google Shape;2571;p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8593300" y="1892508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2" name="Google Shape;2572;p144"/>
            <p:cNvSpPr/>
            <p:nvPr/>
          </p:nvSpPr>
          <p:spPr>
            <a:xfrm flipH="1">
              <a:off x="9052249" y="2720935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144"/>
            <p:cNvSpPr txBox="1"/>
            <p:nvPr/>
          </p:nvSpPr>
          <p:spPr>
            <a:xfrm>
              <a:off x="8576708" y="2073082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1</a:t>
              </a:r>
              <a:endParaRPr sz="1100"/>
            </a:p>
          </p:txBody>
        </p:sp>
        <p:pic>
          <p:nvPicPr>
            <p:cNvPr id="2574" name="Google Shape;2574;p1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8593299" y="3195696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5" name="Google Shape;2575;p144"/>
            <p:cNvSpPr txBox="1"/>
            <p:nvPr/>
          </p:nvSpPr>
          <p:spPr>
            <a:xfrm>
              <a:off x="8576708" y="3376270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2</a:t>
              </a:r>
              <a:endParaRPr sz="1100"/>
            </a:p>
          </p:txBody>
        </p:sp>
        <p:pic>
          <p:nvPicPr>
            <p:cNvPr id="2576" name="Google Shape;2576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7959198" y="4647069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7" name="Google Shape;2577;p144"/>
            <p:cNvSpPr txBox="1"/>
            <p:nvPr/>
          </p:nvSpPr>
          <p:spPr>
            <a:xfrm>
              <a:off x="7942607" y="4827643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3a</a:t>
              </a:r>
              <a:endParaRPr sz="1100"/>
            </a:p>
          </p:txBody>
        </p:sp>
        <p:sp>
          <p:nvSpPr>
            <p:cNvPr id="2578" name="Google Shape;2578;p144"/>
            <p:cNvSpPr/>
            <p:nvPr/>
          </p:nvSpPr>
          <p:spPr>
            <a:xfrm flipH="1">
              <a:off x="8732096" y="4174598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79" name="Google Shape;2579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9246468" y="4646071"/>
              <a:ext cx="1254087" cy="95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0" name="Google Shape;2580;p144"/>
            <p:cNvSpPr txBox="1"/>
            <p:nvPr/>
          </p:nvSpPr>
          <p:spPr>
            <a:xfrm>
              <a:off x="9229877" y="4826645"/>
              <a:ext cx="127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3b</a:t>
              </a:r>
              <a:endParaRPr sz="1100"/>
            </a:p>
          </p:txBody>
        </p:sp>
        <p:sp>
          <p:nvSpPr>
            <p:cNvPr id="2581" name="Google Shape;2581;p144"/>
            <p:cNvSpPr/>
            <p:nvPr/>
          </p:nvSpPr>
          <p:spPr>
            <a:xfrm flipH="1">
              <a:off x="9375598" y="4168148"/>
              <a:ext cx="336300" cy="4452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2" name="Google Shape;2582;p144"/>
          <p:cNvSpPr/>
          <p:nvPr/>
        </p:nvSpPr>
        <p:spPr>
          <a:xfrm rot="5400000">
            <a:off x="5727899" y="2478671"/>
            <a:ext cx="7020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4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588" name="Google Shape;2588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46"/>
          <p:cNvSpPr/>
          <p:nvPr/>
        </p:nvSpPr>
        <p:spPr>
          <a:xfrm flipH="1">
            <a:off x="1046300" y="2975000"/>
            <a:ext cx="439800" cy="831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Functions: When One Block Can’t Do It All!</a:t>
            </a:r>
            <a:endParaRPr/>
          </a:p>
        </p:txBody>
      </p:sp>
      <p:sp>
        <p:nvSpPr>
          <p:cNvPr id="2595" name="Google Shape;2595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6" name="Google Shape;2596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essence, </a:t>
            </a:r>
            <a:r>
              <a:rPr b="1" lang="en"/>
              <a:t>functions</a:t>
            </a:r>
            <a:r>
              <a:rPr lang="en"/>
              <a:t> are a sort of sub-process. They let you create premade, reusable blocks of code that can be called on demand.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146"/>
          <p:cNvSpPr/>
          <p:nvPr/>
        </p:nvSpPr>
        <p:spPr>
          <a:xfrm flipH="1">
            <a:off x="4411329" y="3212455"/>
            <a:ext cx="439800" cy="750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9" name="Google Shape;2599;p146"/>
          <p:cNvSpPr/>
          <p:nvPr/>
        </p:nvSpPr>
        <p:spPr>
          <a:xfrm flipH="1" rot="-3241289">
            <a:off x="3785729" y="3188402"/>
            <a:ext cx="439673" cy="1058643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0" name="Google Shape;2600;p146"/>
          <p:cNvSpPr txBox="1"/>
          <p:nvPr/>
        </p:nvSpPr>
        <p:spPr>
          <a:xfrm>
            <a:off x="2935936" y="2827013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pic>
        <p:nvPicPr>
          <p:cNvPr id="2601" name="Google Shape;260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34119" y="2073388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02" name="Google Shape;2602;p146"/>
          <p:cNvSpPr/>
          <p:nvPr/>
        </p:nvSpPr>
        <p:spPr>
          <a:xfrm flipH="1" rot="-5400000">
            <a:off x="2185587" y="2404396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p146"/>
          <p:cNvSpPr txBox="1"/>
          <p:nvPr/>
        </p:nvSpPr>
        <p:spPr>
          <a:xfrm>
            <a:off x="1031719" y="2429285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1100"/>
          </a:p>
        </p:txBody>
      </p:sp>
      <p:pic>
        <p:nvPicPr>
          <p:cNvPr id="2604" name="Google Shape;2604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2537405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202420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146"/>
          <p:cNvSpPr/>
          <p:nvPr/>
        </p:nvSpPr>
        <p:spPr>
          <a:xfrm flipH="1" rot="-5400000">
            <a:off x="5554484" y="2404396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7" name="Google Shape;2607;p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905706" y="2073389"/>
            <a:ext cx="1639109" cy="124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146"/>
          <p:cNvSpPr/>
          <p:nvPr/>
        </p:nvSpPr>
        <p:spPr>
          <a:xfrm flipH="1" rot="-5400000">
            <a:off x="3873852" y="2415239"/>
            <a:ext cx="439800" cy="5820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9" name="Google Shape;2609;p146"/>
          <p:cNvSpPr txBox="1"/>
          <p:nvPr/>
        </p:nvSpPr>
        <p:spPr>
          <a:xfrm>
            <a:off x="2703880" y="2407961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sp>
        <p:nvSpPr>
          <p:cNvPr id="2610" name="Google Shape;2610;p146"/>
          <p:cNvSpPr txBox="1"/>
          <p:nvPr/>
        </p:nvSpPr>
        <p:spPr>
          <a:xfrm>
            <a:off x="4400020" y="2429285"/>
            <a:ext cx="9930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sz="1100"/>
          </a:p>
        </p:txBody>
      </p:sp>
      <p:sp>
        <p:nvSpPr>
          <p:cNvPr id="2611" name="Google Shape;2611;p146"/>
          <p:cNvSpPr txBox="1"/>
          <p:nvPr/>
        </p:nvSpPr>
        <p:spPr>
          <a:xfrm>
            <a:off x="6103305" y="2407961"/>
            <a:ext cx="10455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sz="1100"/>
          </a:p>
        </p:txBody>
      </p:sp>
      <p:grpSp>
        <p:nvGrpSpPr>
          <p:cNvPr id="2612" name="Google Shape;2612;p146"/>
          <p:cNvGrpSpPr/>
          <p:nvPr/>
        </p:nvGrpSpPr>
        <p:grpSpPr>
          <a:xfrm>
            <a:off x="1046302" y="4029421"/>
            <a:ext cx="2114765" cy="688288"/>
            <a:chOff x="1374166" y="4887473"/>
            <a:chExt cx="2819686" cy="917717"/>
          </a:xfrm>
        </p:grpSpPr>
        <p:pic>
          <p:nvPicPr>
            <p:cNvPr id="2613" name="Google Shape;2613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1264990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4" name="Google Shape;2614;p146"/>
            <p:cNvSpPr/>
            <p:nvPr/>
          </p:nvSpPr>
          <p:spPr>
            <a:xfrm flipH="1" rot="-5400000">
              <a:off x="2021603" y="5183491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15" name="Google Shape;2615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2218637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6" name="Google Shape;2616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3150857" y="4998107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7" name="Google Shape;2617;p146"/>
            <p:cNvSpPr/>
            <p:nvPr/>
          </p:nvSpPr>
          <p:spPr>
            <a:xfrm flipH="1" rot="-5400000">
              <a:off x="3907802" y="5183491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146"/>
            <p:cNvSpPr/>
            <p:nvPr/>
          </p:nvSpPr>
          <p:spPr>
            <a:xfrm flipH="1" rot="-5400000">
              <a:off x="2966839" y="5189563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146"/>
            <p:cNvSpPr txBox="1"/>
            <p:nvPr/>
          </p:nvSpPr>
          <p:spPr>
            <a:xfrm>
              <a:off x="1374166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 sz="1100"/>
            </a:p>
          </p:txBody>
        </p:sp>
        <p:sp>
          <p:nvSpPr>
            <p:cNvPr id="2620" name="Google Shape;2620;p146"/>
            <p:cNvSpPr txBox="1"/>
            <p:nvPr/>
          </p:nvSpPr>
          <p:spPr>
            <a:xfrm>
              <a:off x="2349869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endParaRPr sz="1100"/>
            </a:p>
          </p:txBody>
        </p:sp>
        <p:sp>
          <p:nvSpPr>
            <p:cNvPr id="2621" name="Google Shape;2621;p146"/>
            <p:cNvSpPr txBox="1"/>
            <p:nvPr/>
          </p:nvSpPr>
          <p:spPr>
            <a:xfrm>
              <a:off x="3274105" y="5123784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</p:grpSp>
      <p:grpSp>
        <p:nvGrpSpPr>
          <p:cNvPr id="2622" name="Google Shape;2622;p146"/>
          <p:cNvGrpSpPr/>
          <p:nvPr/>
        </p:nvGrpSpPr>
        <p:grpSpPr>
          <a:xfrm>
            <a:off x="4464708" y="4035235"/>
            <a:ext cx="2651972" cy="688288"/>
            <a:chOff x="5866692" y="4892180"/>
            <a:chExt cx="3535963" cy="917717"/>
          </a:xfrm>
        </p:grpSpPr>
        <p:pic>
          <p:nvPicPr>
            <p:cNvPr id="2623" name="Google Shape;2623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5756058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4" name="Google Shape;2624;p146"/>
            <p:cNvSpPr/>
            <p:nvPr/>
          </p:nvSpPr>
          <p:spPr>
            <a:xfrm flipH="1" rot="-5400000">
              <a:off x="6512670" y="5188198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25" name="Google Shape;2625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709705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6" name="Google Shape;2626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7641925" y="5002814"/>
              <a:ext cx="917717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7" name="Google Shape;2627;p146"/>
            <p:cNvSpPr/>
            <p:nvPr/>
          </p:nvSpPr>
          <p:spPr>
            <a:xfrm flipH="1" rot="-5400000">
              <a:off x="8398870" y="5188198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28" name="Google Shape;2628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8595573" y="5002813"/>
              <a:ext cx="917714" cy="696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9" name="Google Shape;2629;p146"/>
            <p:cNvSpPr/>
            <p:nvPr/>
          </p:nvSpPr>
          <p:spPr>
            <a:xfrm flipH="1" rot="-5400000">
              <a:off x="7457908" y="5194270"/>
              <a:ext cx="246300" cy="3258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146"/>
            <p:cNvSpPr txBox="1"/>
            <p:nvPr/>
          </p:nvSpPr>
          <p:spPr>
            <a:xfrm>
              <a:off x="5868139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1</a:t>
              </a:r>
              <a:endParaRPr sz="1100"/>
            </a:p>
          </p:txBody>
        </p:sp>
        <p:sp>
          <p:nvSpPr>
            <p:cNvPr id="2631" name="Google Shape;2631;p146"/>
            <p:cNvSpPr txBox="1"/>
            <p:nvPr/>
          </p:nvSpPr>
          <p:spPr>
            <a:xfrm>
              <a:off x="6843842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2</a:t>
              </a:r>
              <a:endParaRPr sz="1100"/>
            </a:p>
          </p:txBody>
        </p:sp>
        <p:sp>
          <p:nvSpPr>
            <p:cNvPr id="2632" name="Google Shape;2632;p146"/>
            <p:cNvSpPr txBox="1"/>
            <p:nvPr/>
          </p:nvSpPr>
          <p:spPr>
            <a:xfrm>
              <a:off x="7768078" y="5159649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  <p:sp>
          <p:nvSpPr>
            <p:cNvPr id="2633" name="Google Shape;2633;p146"/>
            <p:cNvSpPr txBox="1"/>
            <p:nvPr/>
          </p:nvSpPr>
          <p:spPr>
            <a:xfrm>
              <a:off x="8704343" y="5141717"/>
              <a:ext cx="547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Times"/>
                  <a:ea typeface="Times"/>
                  <a:cs typeface="Times"/>
                  <a:sym typeface="Times"/>
                </a:rPr>
                <a:t>3</a:t>
              </a:r>
              <a:endParaRPr sz="1100"/>
            </a:p>
          </p:txBody>
        </p:sp>
      </p:grpSp>
      <p:sp>
        <p:nvSpPr>
          <p:cNvPr id="2634" name="Google Shape;2634;p146"/>
          <p:cNvSpPr txBox="1"/>
          <p:nvPr/>
        </p:nvSpPr>
        <p:spPr>
          <a:xfrm>
            <a:off x="965749" y="3737550"/>
            <a:ext cx="148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Sub-Processes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5" name="Google Shape;2635;p146"/>
          <p:cNvSpPr txBox="1"/>
          <p:nvPr/>
        </p:nvSpPr>
        <p:spPr>
          <a:xfrm>
            <a:off x="955499" y="1587450"/>
            <a:ext cx="143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Main Process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14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Putting It All Together</a:t>
            </a:r>
            <a:endParaRPr/>
          </a:p>
        </p:txBody>
      </p:sp>
      <p:sp>
        <p:nvSpPr>
          <p:cNvPr id="2641" name="Google Shape;2641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148"/>
          <p:cNvSpPr/>
          <p:nvPr/>
        </p:nvSpPr>
        <p:spPr>
          <a:xfrm>
            <a:off x="1278350" y="3250475"/>
            <a:ext cx="7591500" cy="4638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7" name="Google Shape;2647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Sandwich:</a:t>
            </a:r>
            <a:endParaRPr/>
          </a:p>
        </p:txBody>
      </p:sp>
      <p:sp>
        <p:nvSpPr>
          <p:cNvPr id="2648" name="Google Shape;2648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Procedure:</a:t>
            </a:r>
            <a:endParaRPr/>
          </a:p>
        </p:txBody>
      </p:sp>
      <p:sp>
        <p:nvSpPr>
          <p:cNvPr id="2649" name="Google Shape;2649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0" name="Google Shape;2650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48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bread, peanut butter, and jelly from pantry. </a:t>
            </a:r>
            <a:endParaRPr/>
          </a:p>
        </p:txBody>
      </p:sp>
      <p:sp>
        <p:nvSpPr>
          <p:cNvPr id="2652" name="Google Shape;2652;p148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 out bread on table. </a:t>
            </a:r>
            <a:endParaRPr/>
          </a:p>
        </p:txBody>
      </p:sp>
      <p:sp>
        <p:nvSpPr>
          <p:cNvPr id="2653" name="Google Shape;2653;p148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jars of peanut butter and jelly.</a:t>
            </a:r>
            <a:endParaRPr/>
          </a:p>
        </p:txBody>
      </p:sp>
      <p:sp>
        <p:nvSpPr>
          <p:cNvPr id="2654" name="Google Shape;2654;p148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spreading knife. </a:t>
            </a:r>
            <a:endParaRPr/>
          </a:p>
        </p:txBody>
      </p:sp>
      <p:sp>
        <p:nvSpPr>
          <p:cNvPr id="2655" name="Google Shape;2655;p148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knife to spread peanut butter.</a:t>
            </a:r>
            <a:endParaRPr/>
          </a:p>
        </p:txBody>
      </p:sp>
      <p:sp>
        <p:nvSpPr>
          <p:cNvPr id="2656" name="Google Shape;2656;p148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knife to spread jelly. </a:t>
            </a:r>
            <a:endParaRPr/>
          </a:p>
        </p:txBody>
      </p:sp>
      <p:sp>
        <p:nvSpPr>
          <p:cNvPr id="2657" name="Google Shape;2657;p148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bread to create sandwich.</a:t>
            </a:r>
            <a:endParaRPr/>
          </a:p>
        </p:txBody>
      </p:sp>
      <p:pic>
        <p:nvPicPr>
          <p:cNvPr id="2658" name="Google Shape;2658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6373781" y="1105140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6373781" y="1622187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10800000">
            <a:off x="6373781" y="2138608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10800000">
            <a:off x="6373781" y="2703789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6373781" y="3219359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6373781" y="3774636"/>
            <a:ext cx="758541" cy="575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4" name="Google Shape;2664;p1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6373781" y="4331251"/>
            <a:ext cx="758541" cy="575652"/>
          </a:xfrm>
          <a:prstGeom prst="rect">
            <a:avLst/>
          </a:prstGeom>
          <a:noFill/>
          <a:ln>
            <a:noFill/>
          </a:ln>
        </p:spPr>
      </p:pic>
      <p:sp>
        <p:nvSpPr>
          <p:cNvPr id="2665" name="Google Shape;2665;p148"/>
          <p:cNvSpPr/>
          <p:nvPr/>
        </p:nvSpPr>
        <p:spPr>
          <a:xfrm rot="5400000">
            <a:off x="5732264" y="1232481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6" name="Google Shape;2666;p148"/>
          <p:cNvSpPr/>
          <p:nvPr/>
        </p:nvSpPr>
        <p:spPr>
          <a:xfrm rot="5400000">
            <a:off x="5732264" y="1886547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7" name="Google Shape;2667;p148"/>
          <p:cNvSpPr/>
          <p:nvPr/>
        </p:nvSpPr>
        <p:spPr>
          <a:xfrm rot="5400000">
            <a:off x="5732264" y="2412640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8" name="Google Shape;2668;p148"/>
          <p:cNvSpPr/>
          <p:nvPr/>
        </p:nvSpPr>
        <p:spPr>
          <a:xfrm rot="5400000">
            <a:off x="5732264" y="2995671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2669" name="Google Shape;2669;p148"/>
          <p:cNvSpPr/>
          <p:nvPr/>
        </p:nvSpPr>
        <p:spPr>
          <a:xfrm rot="5400000">
            <a:off x="5732263" y="3631479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0" name="Google Shape;2670;p148"/>
          <p:cNvSpPr/>
          <p:nvPr/>
        </p:nvSpPr>
        <p:spPr>
          <a:xfrm rot="5400000">
            <a:off x="5732263" y="4157571"/>
            <a:ext cx="575700" cy="5382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Make a Sandwich (Full Logic)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7" name="Google Shape;2677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149"/>
          <p:cNvSpPr/>
          <p:nvPr/>
        </p:nvSpPr>
        <p:spPr>
          <a:xfrm>
            <a:off x="1084616" y="2669604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9" name="Google Shape;2679;p149"/>
          <p:cNvSpPr/>
          <p:nvPr/>
        </p:nvSpPr>
        <p:spPr>
          <a:xfrm>
            <a:off x="1070156" y="2240884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0" name="Google Shape;2680;p149"/>
          <p:cNvSpPr/>
          <p:nvPr/>
        </p:nvSpPr>
        <p:spPr>
          <a:xfrm>
            <a:off x="1070156" y="1808780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1" name="Google Shape;2681;p149"/>
          <p:cNvSpPr/>
          <p:nvPr/>
        </p:nvSpPr>
        <p:spPr>
          <a:xfrm>
            <a:off x="1084617" y="1376881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2" name="Google Shape;2682;p149"/>
          <p:cNvSpPr/>
          <p:nvPr/>
        </p:nvSpPr>
        <p:spPr>
          <a:xfrm>
            <a:off x="1097572" y="923440"/>
            <a:ext cx="3856500" cy="362400"/>
          </a:xfrm>
          <a:prstGeom prst="roundRect">
            <a:avLst>
              <a:gd fmla="val 16667" name="adj"/>
            </a:avLst>
          </a:prstGeom>
          <a:solidFill>
            <a:schemeClr val="lt2">
              <a:alpha val="7765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3" name="Google Shape;2683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216" y="794441"/>
            <a:ext cx="765957" cy="2338184"/>
          </a:xfrm>
          <a:prstGeom prst="rect">
            <a:avLst/>
          </a:prstGeom>
          <a:noFill/>
          <a:ln>
            <a:noFill/>
          </a:ln>
        </p:spPr>
      </p:pic>
      <p:sp>
        <p:nvSpPr>
          <p:cNvPr id="2684" name="Google Shape;2684;p149"/>
          <p:cNvSpPr txBox="1"/>
          <p:nvPr/>
        </p:nvSpPr>
        <p:spPr>
          <a:xfrm>
            <a:off x="1234440" y="923439"/>
            <a:ext cx="127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</a:t>
            </a:r>
            <a:r>
              <a:rPr lang="en" sz="1200">
                <a:solidFill>
                  <a:schemeClr val="dk1"/>
                </a:solidFill>
              </a:rPr>
              <a:t>i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tems.</a:t>
            </a:r>
            <a:endParaRPr sz="1100"/>
          </a:p>
        </p:txBody>
      </p:sp>
      <p:sp>
        <p:nvSpPr>
          <p:cNvPr id="2685" name="Google Shape;2685;p149"/>
          <p:cNvSpPr txBox="1"/>
          <p:nvPr/>
        </p:nvSpPr>
        <p:spPr>
          <a:xfrm>
            <a:off x="1234440" y="1379653"/>
            <a:ext cx="4624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Repeatedly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“spread the </a:t>
            </a:r>
            <a:r>
              <a:rPr lang="en" sz="1200">
                <a:solidFill>
                  <a:schemeClr val="dk1"/>
                </a:solidFill>
              </a:rPr>
              <a:t>p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eanut </a:t>
            </a:r>
            <a:r>
              <a:rPr lang="en" sz="1200">
                <a:solidFill>
                  <a:schemeClr val="dk1"/>
                </a:solidFill>
              </a:rPr>
              <a:t>b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utter.”</a:t>
            </a:r>
            <a:endParaRPr sz="1100"/>
          </a:p>
        </p:txBody>
      </p:sp>
      <p:sp>
        <p:nvSpPr>
          <p:cNvPr id="2686" name="Google Shape;2686;p149"/>
          <p:cNvSpPr txBox="1"/>
          <p:nvPr/>
        </p:nvSpPr>
        <p:spPr>
          <a:xfrm>
            <a:off x="1234440" y="1806599"/>
            <a:ext cx="4624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if thickness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met.</a:t>
            </a:r>
            <a:endParaRPr sz="1100"/>
          </a:p>
        </p:txBody>
      </p:sp>
      <p:sp>
        <p:nvSpPr>
          <p:cNvPr id="2687" name="Google Shape;2687;p149"/>
          <p:cNvSpPr txBox="1"/>
          <p:nvPr/>
        </p:nvSpPr>
        <p:spPr>
          <a:xfrm>
            <a:off x="1244237" y="2253268"/>
            <a:ext cx="3682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thickness condition is met, run stop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</p:txBody>
      </p:sp>
      <p:sp>
        <p:nvSpPr>
          <p:cNvPr id="2688" name="Google Shape;2688;p149"/>
          <p:cNvSpPr txBox="1"/>
          <p:nvPr/>
        </p:nvSpPr>
        <p:spPr>
          <a:xfrm>
            <a:off x="1234439" y="2676213"/>
            <a:ext cx="4624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thickness condition is </a:t>
            </a: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met, then spread more.</a:t>
            </a:r>
            <a:endParaRPr sz="1100"/>
          </a:p>
        </p:txBody>
      </p:sp>
      <p:grpSp>
        <p:nvGrpSpPr>
          <p:cNvPr id="2689" name="Google Shape;2689;p149"/>
          <p:cNvGrpSpPr/>
          <p:nvPr/>
        </p:nvGrpSpPr>
        <p:grpSpPr>
          <a:xfrm>
            <a:off x="4378256" y="1265819"/>
            <a:ext cx="4384894" cy="3545775"/>
            <a:chOff x="5837675" y="1687759"/>
            <a:chExt cx="5846525" cy="4727700"/>
          </a:xfrm>
        </p:grpSpPr>
        <p:sp>
          <p:nvSpPr>
            <p:cNvPr id="2690" name="Google Shape;2690;p149"/>
            <p:cNvSpPr/>
            <p:nvPr/>
          </p:nvSpPr>
          <p:spPr>
            <a:xfrm flipH="1">
              <a:off x="8645786" y="2471453"/>
              <a:ext cx="319800" cy="4233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91" name="Google Shape;2691;p149"/>
            <p:cNvGrpSpPr/>
            <p:nvPr/>
          </p:nvGrpSpPr>
          <p:grpSpPr>
            <a:xfrm>
              <a:off x="5837675" y="1687759"/>
              <a:ext cx="5846525" cy="4727700"/>
              <a:chOff x="5634417" y="1602027"/>
              <a:chExt cx="5846525" cy="4727700"/>
            </a:xfrm>
          </p:grpSpPr>
          <p:pic>
            <p:nvPicPr>
              <p:cNvPr id="2692" name="Google Shape;2692;p1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10288616" y="5424985"/>
                <a:ext cx="1192186" cy="9047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93" name="Google Shape;2693;p149"/>
              <p:cNvSpPr txBox="1"/>
              <p:nvPr/>
            </p:nvSpPr>
            <p:spPr>
              <a:xfrm>
                <a:off x="10272842" y="5596646"/>
                <a:ext cx="1208100" cy="35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STEP 2</a:t>
                </a:r>
                <a:endParaRPr sz="1100"/>
              </a:p>
            </p:txBody>
          </p:sp>
          <p:sp>
            <p:nvSpPr>
              <p:cNvPr id="2694" name="Google Shape;2694;p149"/>
              <p:cNvSpPr/>
              <p:nvPr/>
            </p:nvSpPr>
            <p:spPr>
              <a:xfrm flipH="1">
                <a:off x="10724811" y="4969553"/>
                <a:ext cx="319800" cy="423300"/>
              </a:xfrm>
              <a:prstGeom prst="downArrow">
                <a:avLst>
                  <a:gd fmla="val 60220" name="adj1"/>
                  <a:gd fmla="val 50000" name="adj2"/>
                </a:avLst>
              </a:prstGeom>
              <a:solidFill>
                <a:schemeClr val="accent3">
                  <a:alpha val="66670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95" name="Google Shape;2695;p149"/>
              <p:cNvGrpSpPr/>
              <p:nvPr/>
            </p:nvGrpSpPr>
            <p:grpSpPr>
              <a:xfrm>
                <a:off x="5634417" y="1602027"/>
                <a:ext cx="5846523" cy="4727700"/>
                <a:chOff x="5634417" y="1602027"/>
                <a:chExt cx="5846523" cy="4727700"/>
              </a:xfrm>
            </p:grpSpPr>
            <p:pic>
              <p:nvPicPr>
                <p:cNvPr id="2696" name="Google Shape;2696;p14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7402069" y="422062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97" name="Google Shape;2697;p14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8004871" y="1602027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698" name="Google Shape;2698;p149"/>
                <p:cNvSpPr txBox="1"/>
                <p:nvPr/>
              </p:nvSpPr>
              <p:spPr>
                <a:xfrm>
                  <a:off x="7989098" y="1773688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699" name="Google Shape;2699;p14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8004872" y="2840892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00" name="Google Shape;2700;p149"/>
                <p:cNvSpPr txBox="1"/>
                <p:nvPr/>
              </p:nvSpPr>
              <p:spPr>
                <a:xfrm>
                  <a:off x="7989098" y="3012554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01" name="Google Shape;2701;p149"/>
                <p:cNvSpPr txBox="1"/>
                <p:nvPr/>
              </p:nvSpPr>
              <p:spPr>
                <a:xfrm>
                  <a:off x="7386295" y="4392290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3a</a:t>
                  </a:r>
                  <a:endParaRPr sz="1100"/>
                </a:p>
              </p:txBody>
            </p:sp>
            <p:sp>
              <p:nvSpPr>
                <p:cNvPr id="2702" name="Google Shape;2702;p149"/>
                <p:cNvSpPr/>
                <p:nvPr/>
              </p:nvSpPr>
              <p:spPr>
                <a:xfrm flipH="1">
                  <a:off x="8136717" y="3771478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3" name="Google Shape;2703;p149"/>
                <p:cNvSpPr/>
                <p:nvPr/>
              </p:nvSpPr>
              <p:spPr>
                <a:xfrm flipH="1">
                  <a:off x="8748457" y="3765346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4" name="Google Shape;2704;p149"/>
                <p:cNvSpPr/>
                <p:nvPr/>
              </p:nvSpPr>
              <p:spPr>
                <a:xfrm rot="5400000">
                  <a:off x="7133546" y="2847134"/>
                  <a:ext cx="889800" cy="681900"/>
                </a:xfrm>
                <a:prstGeom prst="curvedUpArrow">
                  <a:avLst>
                    <a:gd fmla="val 25000" name="adj1"/>
                    <a:gd fmla="val 50000" name="adj2"/>
                    <a:gd fmla="val 25000" name="adj3"/>
                  </a:avLst>
                </a:prstGeom>
                <a:solidFill>
                  <a:srgbClr val="D0CEC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05" name="Google Shape;2705;p14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8625802" y="421967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06" name="Google Shape;2706;p149"/>
                <p:cNvSpPr txBox="1"/>
                <p:nvPr/>
              </p:nvSpPr>
              <p:spPr>
                <a:xfrm>
                  <a:off x="8610028" y="4391341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3b</a:t>
                  </a:r>
                  <a:endParaRPr sz="1100"/>
                </a:p>
              </p:txBody>
            </p:sp>
            <p:sp>
              <p:nvSpPr>
                <p:cNvPr id="2707" name="Google Shape;2707;p149"/>
                <p:cNvSpPr/>
                <p:nvPr/>
              </p:nvSpPr>
              <p:spPr>
                <a:xfrm rot="-5400000">
                  <a:off x="9885511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08" name="Google Shape;2708;p14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0288614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09" name="Google Shape;2709;p149"/>
                <p:cNvSpPr txBox="1"/>
                <p:nvPr/>
              </p:nvSpPr>
              <p:spPr>
                <a:xfrm>
                  <a:off x="10272841" y="4366446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sp>
              <p:nvSpPr>
                <p:cNvPr id="2710" name="Google Shape;2710;p149"/>
                <p:cNvSpPr/>
                <p:nvPr/>
              </p:nvSpPr>
              <p:spPr>
                <a:xfrm flipH="1" rot="5400000">
                  <a:off x="6954440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11" name="Google Shape;2711;p14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5650189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12" name="Google Shape;2712;p149"/>
                <p:cNvSpPr txBox="1"/>
                <p:nvPr/>
              </p:nvSpPr>
              <p:spPr>
                <a:xfrm>
                  <a:off x="5634417" y="4366446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713" name="Google Shape;2713;p14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5650192" y="5424985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14" name="Google Shape;2714;p149"/>
                <p:cNvSpPr txBox="1"/>
                <p:nvPr/>
              </p:nvSpPr>
              <p:spPr>
                <a:xfrm>
                  <a:off x="5634418" y="5596646"/>
                  <a:ext cx="1208100" cy="35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4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15" name="Google Shape;2715;p149"/>
                <p:cNvSpPr/>
                <p:nvPr/>
              </p:nvSpPr>
              <p:spPr>
                <a:xfrm flipH="1">
                  <a:off x="6086387" y="496955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 (in Code)</a:t>
            </a:r>
            <a:endParaRPr/>
          </a:p>
        </p:txBody>
      </p:sp>
      <p:sp>
        <p:nvSpPr>
          <p:cNvPr id="2721" name="Google Shape;2721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2" name="Google Shape;2722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3" name="Google Shape;2723;p150"/>
          <p:cNvGrpSpPr/>
          <p:nvPr/>
        </p:nvGrpSpPr>
        <p:grpSpPr>
          <a:xfrm>
            <a:off x="4571912" y="1023556"/>
            <a:ext cx="4276148" cy="3457840"/>
            <a:chOff x="5837675" y="1687759"/>
            <a:chExt cx="5846525" cy="4727700"/>
          </a:xfrm>
        </p:grpSpPr>
        <p:sp>
          <p:nvSpPr>
            <p:cNvPr id="2724" name="Google Shape;2724;p150"/>
            <p:cNvSpPr/>
            <p:nvPr/>
          </p:nvSpPr>
          <p:spPr>
            <a:xfrm flipH="1">
              <a:off x="8645786" y="2471453"/>
              <a:ext cx="319800" cy="423300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25" name="Google Shape;2725;p150"/>
            <p:cNvGrpSpPr/>
            <p:nvPr/>
          </p:nvGrpSpPr>
          <p:grpSpPr>
            <a:xfrm>
              <a:off x="5837675" y="1687759"/>
              <a:ext cx="5846525" cy="4727700"/>
              <a:chOff x="5634417" y="1602027"/>
              <a:chExt cx="5846525" cy="4727700"/>
            </a:xfrm>
          </p:grpSpPr>
          <p:pic>
            <p:nvPicPr>
              <p:cNvPr id="2726" name="Google Shape;2726;p15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10288616" y="5424985"/>
                <a:ext cx="1192186" cy="9047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27" name="Google Shape;2727;p150"/>
              <p:cNvSpPr txBox="1"/>
              <p:nvPr/>
            </p:nvSpPr>
            <p:spPr>
              <a:xfrm>
                <a:off x="10272842" y="5596646"/>
                <a:ext cx="1208100" cy="3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STEP 2</a:t>
                </a:r>
                <a:endParaRPr sz="1100"/>
              </a:p>
            </p:txBody>
          </p:sp>
          <p:sp>
            <p:nvSpPr>
              <p:cNvPr id="2728" name="Google Shape;2728;p150"/>
              <p:cNvSpPr/>
              <p:nvPr/>
            </p:nvSpPr>
            <p:spPr>
              <a:xfrm flipH="1">
                <a:off x="10724811" y="4969553"/>
                <a:ext cx="319800" cy="423300"/>
              </a:xfrm>
              <a:prstGeom prst="downArrow">
                <a:avLst>
                  <a:gd fmla="val 60220" name="adj1"/>
                  <a:gd fmla="val 50000" name="adj2"/>
                </a:avLst>
              </a:prstGeom>
              <a:solidFill>
                <a:schemeClr val="accent3">
                  <a:alpha val="66670"/>
                </a:scheme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29" name="Google Shape;2729;p150"/>
              <p:cNvGrpSpPr/>
              <p:nvPr/>
            </p:nvGrpSpPr>
            <p:grpSpPr>
              <a:xfrm>
                <a:off x="5634417" y="1602027"/>
                <a:ext cx="5846523" cy="4727700"/>
                <a:chOff x="5634417" y="1602027"/>
                <a:chExt cx="5846523" cy="4727700"/>
              </a:xfrm>
            </p:grpSpPr>
            <p:pic>
              <p:nvPicPr>
                <p:cNvPr id="2730" name="Google Shape;2730;p1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7402069" y="422062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31" name="Google Shape;2731;p1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8004871" y="1602027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32" name="Google Shape;2732;p150"/>
                <p:cNvSpPr txBox="1"/>
                <p:nvPr/>
              </p:nvSpPr>
              <p:spPr>
                <a:xfrm>
                  <a:off x="7989099" y="1773688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733" name="Google Shape;2733;p15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rot="10800000">
                  <a:off x="8004872" y="2840892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34" name="Google Shape;2734;p150"/>
                <p:cNvSpPr txBox="1"/>
                <p:nvPr/>
              </p:nvSpPr>
              <p:spPr>
                <a:xfrm>
                  <a:off x="7989098" y="3012554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35" name="Google Shape;2735;p150"/>
                <p:cNvSpPr txBox="1"/>
                <p:nvPr/>
              </p:nvSpPr>
              <p:spPr>
                <a:xfrm>
                  <a:off x="7386295" y="4392291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3a</a:t>
                  </a:r>
                  <a:endParaRPr sz="1100"/>
                </a:p>
              </p:txBody>
            </p:sp>
            <p:sp>
              <p:nvSpPr>
                <p:cNvPr id="2736" name="Google Shape;2736;p150"/>
                <p:cNvSpPr/>
                <p:nvPr/>
              </p:nvSpPr>
              <p:spPr>
                <a:xfrm flipH="1">
                  <a:off x="8136717" y="3771478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7" name="Google Shape;2737;p150"/>
                <p:cNvSpPr/>
                <p:nvPr/>
              </p:nvSpPr>
              <p:spPr>
                <a:xfrm flipH="1">
                  <a:off x="8748457" y="3765346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8" name="Google Shape;2738;p150"/>
                <p:cNvSpPr/>
                <p:nvPr/>
              </p:nvSpPr>
              <p:spPr>
                <a:xfrm rot="5400000">
                  <a:off x="7133546" y="2847134"/>
                  <a:ext cx="889800" cy="681900"/>
                </a:xfrm>
                <a:prstGeom prst="curvedUpArrow">
                  <a:avLst>
                    <a:gd fmla="val 25000" name="adj1"/>
                    <a:gd fmla="val 50000" name="adj2"/>
                    <a:gd fmla="val 25000" name="adj3"/>
                  </a:avLst>
                </a:prstGeom>
                <a:solidFill>
                  <a:srgbClr val="D0CEC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39" name="Google Shape;2739;p1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8625802" y="4219679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0" name="Google Shape;2740;p150"/>
                <p:cNvSpPr txBox="1"/>
                <p:nvPr/>
              </p:nvSpPr>
              <p:spPr>
                <a:xfrm>
                  <a:off x="8610028" y="4391341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3b</a:t>
                  </a:r>
                  <a:endParaRPr sz="1100"/>
                </a:p>
              </p:txBody>
            </p:sp>
            <p:sp>
              <p:nvSpPr>
                <p:cNvPr id="2741" name="Google Shape;2741;p150"/>
                <p:cNvSpPr/>
                <p:nvPr/>
              </p:nvSpPr>
              <p:spPr>
                <a:xfrm rot="-5400000">
                  <a:off x="9885511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42" name="Google Shape;2742;p1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10288614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3" name="Google Shape;2743;p150"/>
                <p:cNvSpPr txBox="1"/>
                <p:nvPr/>
              </p:nvSpPr>
              <p:spPr>
                <a:xfrm>
                  <a:off x="10272841" y="4366446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sp>
              <p:nvSpPr>
                <p:cNvPr id="2744" name="Google Shape;2744;p150"/>
                <p:cNvSpPr/>
                <p:nvPr/>
              </p:nvSpPr>
              <p:spPr>
                <a:xfrm flipH="1" rot="5400000">
                  <a:off x="6954440" y="437089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745" name="Google Shape;2745;p1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5650189" y="4194785"/>
                  <a:ext cx="1192189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6" name="Google Shape;2746;p150"/>
                <p:cNvSpPr txBox="1"/>
                <p:nvPr/>
              </p:nvSpPr>
              <p:spPr>
                <a:xfrm>
                  <a:off x="5634417" y="4366446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1</a:t>
                  </a:r>
                  <a:endParaRPr sz="1100"/>
                </a:p>
              </p:txBody>
            </p:sp>
            <p:pic>
              <p:nvPicPr>
                <p:cNvPr id="2747" name="Google Shape;2747;p15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rot="10800000">
                  <a:off x="5650192" y="5424985"/>
                  <a:ext cx="1192186" cy="90474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48" name="Google Shape;2748;p150"/>
                <p:cNvSpPr txBox="1"/>
                <p:nvPr/>
              </p:nvSpPr>
              <p:spPr>
                <a:xfrm>
                  <a:off x="5634418" y="5596646"/>
                  <a:ext cx="12081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STEP 2</a:t>
                  </a:r>
                  <a:endParaRPr sz="1100"/>
                </a:p>
              </p:txBody>
            </p:sp>
            <p:sp>
              <p:nvSpPr>
                <p:cNvPr id="2749" name="Google Shape;2749;p150"/>
                <p:cNvSpPr/>
                <p:nvPr/>
              </p:nvSpPr>
              <p:spPr>
                <a:xfrm flipH="1">
                  <a:off x="6086387" y="4969553"/>
                  <a:ext cx="319800" cy="423300"/>
                </a:xfrm>
                <a:prstGeom prst="downArrow">
                  <a:avLst>
                    <a:gd fmla="val 60220" name="adj1"/>
                    <a:gd fmla="val 50000" name="adj2"/>
                  </a:avLst>
                </a:prstGeom>
                <a:solidFill>
                  <a:schemeClr val="accent3">
                    <a:alpha val="66670"/>
                  </a:schemeClr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2750" name="Google Shape;2750;p150"/>
          <p:cNvPicPr preferRelativeResize="0"/>
          <p:nvPr/>
        </p:nvPicPr>
        <p:blipFill rotWithShape="1">
          <a:blip r:embed="rId6">
            <a:alphaModFix/>
          </a:blip>
          <a:srcRect b="0" l="0" r="9763" t="0"/>
          <a:stretch/>
        </p:blipFill>
        <p:spPr>
          <a:xfrm>
            <a:off x="270629" y="728337"/>
            <a:ext cx="4098268" cy="41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5" name="Google Shape;275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34" y="903854"/>
            <a:ext cx="7124132" cy="4011196"/>
          </a:xfrm>
          <a:prstGeom prst="rect">
            <a:avLst/>
          </a:prstGeom>
          <a:noFill/>
          <a:ln>
            <a:noFill/>
          </a:ln>
        </p:spPr>
      </p:pic>
      <p:sp>
        <p:nvSpPr>
          <p:cNvPr id="2756" name="Google Shape;2756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Picture!</a:t>
            </a:r>
            <a:endParaRPr/>
          </a:p>
        </p:txBody>
      </p:sp>
      <p:sp>
        <p:nvSpPr>
          <p:cNvPr id="2757" name="Google Shape;2757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= creating building blocks and putting them together</a:t>
            </a:r>
            <a:endParaRPr/>
          </a:p>
        </p:txBody>
      </p:sp>
      <p:sp>
        <p:nvSpPr>
          <p:cNvPr id="2758" name="Google Shape;2758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9" name="Google Shape;2759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Ooh, Coding! (Sort of…)</a:t>
            </a:r>
            <a:endParaRPr/>
          </a:p>
        </p:txBody>
      </p:sp>
      <p:sp>
        <p:nvSpPr>
          <p:cNvPr id="2295" name="Google Shape;2295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6" name="Google Shape;2296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 way, using Excel has introduced you to a sort of proto-programming. When writing scripts in VBA, you will rely on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functions</a:t>
            </a:r>
            <a:r>
              <a:rPr lang="en"/>
              <a:t> (methods) that do something to or with </a:t>
            </a:r>
            <a:r>
              <a:rPr lang="en">
                <a:solidFill>
                  <a:srgbClr val="FF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arguments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98" name="Google Shape;2298;p125"/>
          <p:cNvGraphicFramePr/>
          <p:nvPr/>
        </p:nvGraphicFramePr>
        <p:xfrm>
          <a:off x="374075" y="2134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{6CCF4859-4D9A-4729-9AFA-04FFC18E2475}</a:tableStyleId>
              </a:tblPr>
              <a:tblGrid>
                <a:gridCol w="1180000"/>
                <a:gridCol w="2227750"/>
                <a:gridCol w="3381350"/>
                <a:gridCol w="1444600"/>
              </a:tblGrid>
              <a:tr h="118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i="1" sz="6000">
                        <a:solidFill>
                          <a:srgbClr val="F3F3F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SUM(</a:t>
                      </a:r>
                      <a:endParaRPr sz="60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1, 2, 3</a:t>
                      </a:r>
                      <a:endParaRPr sz="60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endParaRPr sz="60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Arguments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5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Let’s Get Coding!</a:t>
            </a:r>
            <a:endParaRPr/>
          </a:p>
        </p:txBody>
      </p:sp>
      <p:sp>
        <p:nvSpPr>
          <p:cNvPr id="2765" name="Google Shape;2765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Developer Tools: 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71" name="Google Shape;2771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2" name="Google Shape;2772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3" name="Google Shape;2773;p153"/>
          <p:cNvGrpSpPr/>
          <p:nvPr/>
        </p:nvGrpSpPr>
        <p:grpSpPr>
          <a:xfrm>
            <a:off x="457200" y="997813"/>
            <a:ext cx="776889" cy="621300"/>
            <a:chOff x="457200" y="1378813"/>
            <a:chExt cx="776889" cy="621300"/>
          </a:xfrm>
        </p:grpSpPr>
        <p:sp>
          <p:nvSpPr>
            <p:cNvPr id="2774" name="Google Shape;2774;p15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5" name="Google Shape;2775;p15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6" name="Google Shape;2776;p153"/>
          <p:cNvGrpSpPr/>
          <p:nvPr/>
        </p:nvGrpSpPr>
        <p:grpSpPr>
          <a:xfrm>
            <a:off x="4810525" y="997825"/>
            <a:ext cx="776889" cy="621300"/>
            <a:chOff x="457200" y="1378813"/>
            <a:chExt cx="776889" cy="621300"/>
          </a:xfrm>
        </p:grpSpPr>
        <p:sp>
          <p:nvSpPr>
            <p:cNvPr id="2777" name="Google Shape;2777;p15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8" name="Google Shape;2778;p15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9" name="Google Shape;277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863" y="9544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153"/>
          <p:cNvSpPr txBox="1"/>
          <p:nvPr/>
        </p:nvSpPr>
        <p:spPr>
          <a:xfrm>
            <a:off x="5634450" y="918775"/>
            <a:ext cx="31896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Then 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Customize Ribbon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, choose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Main Tabs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 the right pane, and make sure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Developer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checked.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81" name="Google Shape;2781;p153"/>
          <p:cNvSpPr txBox="1"/>
          <p:nvPr/>
        </p:nvSpPr>
        <p:spPr>
          <a:xfrm>
            <a:off x="1285975" y="1112275"/>
            <a:ext cx="30393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File &gt; Excel Options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82" name="Google Shape;278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900" y="1514900"/>
            <a:ext cx="1204625" cy="32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3" name="Google Shape;2783;p153"/>
          <p:cNvSpPr/>
          <p:nvPr/>
        </p:nvSpPr>
        <p:spPr>
          <a:xfrm>
            <a:off x="1538825" y="4320000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4" name="Google Shape;2784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333" y="1846450"/>
            <a:ext cx="3613824" cy="28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153"/>
          <p:cNvSpPr/>
          <p:nvPr/>
        </p:nvSpPr>
        <p:spPr>
          <a:xfrm>
            <a:off x="6955050" y="3328625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Developer Tools: Mac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2" name="Google Shape;2792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3" name="Google Shape;2793;p154"/>
          <p:cNvGrpSpPr/>
          <p:nvPr/>
        </p:nvGrpSpPr>
        <p:grpSpPr>
          <a:xfrm>
            <a:off x="457200" y="997813"/>
            <a:ext cx="776889" cy="621300"/>
            <a:chOff x="457200" y="1378813"/>
            <a:chExt cx="776889" cy="621300"/>
          </a:xfrm>
        </p:grpSpPr>
        <p:sp>
          <p:nvSpPr>
            <p:cNvPr id="2794" name="Google Shape;2794;p1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5" name="Google Shape;2795;p1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6" name="Google Shape;2796;p154"/>
          <p:cNvGrpSpPr/>
          <p:nvPr/>
        </p:nvGrpSpPr>
        <p:grpSpPr>
          <a:xfrm>
            <a:off x="4810525" y="997825"/>
            <a:ext cx="776889" cy="621300"/>
            <a:chOff x="457200" y="1378813"/>
            <a:chExt cx="776889" cy="621300"/>
          </a:xfrm>
        </p:grpSpPr>
        <p:sp>
          <p:nvSpPr>
            <p:cNvPr id="2797" name="Google Shape;2797;p1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8" name="Google Shape;2798;p1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99" name="Google Shape;279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863" y="9544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0" name="Google Shape;2800;p154"/>
          <p:cNvSpPr txBox="1"/>
          <p:nvPr/>
        </p:nvSpPr>
        <p:spPr>
          <a:xfrm>
            <a:off x="5634450" y="918775"/>
            <a:ext cx="30393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Then 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Ribbon &amp; Toolbar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, select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Main Tabs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 the right pane, and make sure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Developer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checked.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01" name="Google Shape;2801;p154"/>
          <p:cNvSpPr txBox="1"/>
          <p:nvPr/>
        </p:nvSpPr>
        <p:spPr>
          <a:xfrm>
            <a:off x="1285975" y="1112275"/>
            <a:ext cx="30393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Go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Excel &gt; Preferences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02" name="Google Shape;2802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513" y="1816826"/>
            <a:ext cx="2963575" cy="269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037" y="1768975"/>
            <a:ext cx="2890119" cy="2921763"/>
          </a:xfrm>
          <a:prstGeom prst="rect">
            <a:avLst/>
          </a:prstGeom>
          <a:noFill/>
          <a:ln>
            <a:noFill/>
          </a:ln>
        </p:spPr>
      </p:pic>
      <p:sp>
        <p:nvSpPr>
          <p:cNvPr id="2804" name="Google Shape;2804;p154"/>
          <p:cNvSpPr/>
          <p:nvPr/>
        </p:nvSpPr>
        <p:spPr>
          <a:xfrm>
            <a:off x="5518475" y="4443025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54"/>
          <p:cNvSpPr/>
          <p:nvPr/>
        </p:nvSpPr>
        <p:spPr>
          <a:xfrm>
            <a:off x="1114600" y="2437575"/>
            <a:ext cx="348000" cy="174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15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811" name="Google Shape;2811;p1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2" name="Google Shape;2812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How a Computer Thinks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(Procedurally)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5" name="Google Shape;2305;p126"/>
          <p:cNvSpPr txBox="1"/>
          <p:nvPr>
            <p:ph idx="1" type="subTitle"/>
          </p:nvPr>
        </p:nvSpPr>
        <p:spPr>
          <a:xfrm>
            <a:off x="0" y="1209375"/>
            <a:ext cx="4265100" cy="2365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Every problem in software development begins with </a:t>
            </a: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FFFF"/>
                </a:solidFill>
              </a:rPr>
              <a:t>a complex and abstract real-world need.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306" name="Google Shape;2306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7" name="Google Shape;2307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8" name="Google Shape;2308;p126"/>
          <p:cNvCxnSpPr/>
          <p:nvPr/>
        </p:nvCxnSpPr>
        <p:spPr>
          <a:xfrm>
            <a:off x="274375" y="1097280"/>
            <a:ext cx="3334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 Computer Thinks (Procedurally)</a:t>
            </a:r>
            <a:endParaRPr/>
          </a:p>
        </p:txBody>
      </p:sp>
      <p:sp>
        <p:nvSpPr>
          <p:cNvPr id="2314" name="Google Shape;2314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for a computer to interpret it, the real-world problem must be broken down into a set of procedural steps.</a:t>
            </a:r>
            <a:endParaRPr/>
          </a:p>
        </p:txBody>
      </p:sp>
      <p:sp>
        <p:nvSpPr>
          <p:cNvPr id="2315" name="Google Shape;2315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6" name="Google Shape;2316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7" name="Google Shape;231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806510" y="2433318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2694093" y="2433319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5400000">
            <a:off x="4581676" y="2433320"/>
            <a:ext cx="1675901" cy="127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1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5400000">
            <a:off x="6469259" y="2433320"/>
            <a:ext cx="1675901" cy="1271830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127"/>
          <p:cNvSpPr/>
          <p:nvPr/>
        </p:nvSpPr>
        <p:spPr>
          <a:xfrm rot="-5400000">
            <a:off x="2313968" y="2687249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Google Shape;2322;p127"/>
          <p:cNvSpPr/>
          <p:nvPr/>
        </p:nvSpPr>
        <p:spPr>
          <a:xfrm rot="-5400000">
            <a:off x="4201551" y="2706545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127"/>
          <p:cNvSpPr/>
          <p:nvPr/>
        </p:nvSpPr>
        <p:spPr>
          <a:xfrm rot="-5400000">
            <a:off x="6089134" y="2696897"/>
            <a:ext cx="400500" cy="764100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7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127"/>
          <p:cNvSpPr txBox="1"/>
          <p:nvPr/>
        </p:nvSpPr>
        <p:spPr>
          <a:xfrm>
            <a:off x="920932" y="1851139"/>
            <a:ext cx="290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 Real-World Problem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127"/>
          <p:cNvSpPr txBox="1"/>
          <p:nvPr/>
        </p:nvSpPr>
        <p:spPr>
          <a:xfrm>
            <a:off x="1008546" y="2722282"/>
            <a:ext cx="1043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1</a:t>
            </a:r>
            <a:endParaRPr sz="1100"/>
          </a:p>
        </p:txBody>
      </p:sp>
      <p:sp>
        <p:nvSpPr>
          <p:cNvPr id="2326" name="Google Shape;2326;p127"/>
          <p:cNvSpPr txBox="1"/>
          <p:nvPr/>
        </p:nvSpPr>
        <p:spPr>
          <a:xfrm>
            <a:off x="2935936" y="2674613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 sz="1100"/>
          </a:p>
        </p:txBody>
      </p:sp>
      <p:sp>
        <p:nvSpPr>
          <p:cNvPr id="2327" name="Google Shape;2327;p127"/>
          <p:cNvSpPr txBox="1"/>
          <p:nvPr/>
        </p:nvSpPr>
        <p:spPr>
          <a:xfrm>
            <a:off x="4783712" y="2673032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3</a:t>
            </a:r>
            <a:endParaRPr sz="1100"/>
          </a:p>
        </p:txBody>
      </p:sp>
      <p:sp>
        <p:nvSpPr>
          <p:cNvPr id="2328" name="Google Shape;2328;p127"/>
          <p:cNvSpPr txBox="1"/>
          <p:nvPr/>
        </p:nvSpPr>
        <p:spPr>
          <a:xfrm>
            <a:off x="6671295" y="2673032"/>
            <a:ext cx="982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4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3" name="Google Shape;2333;p128"/>
          <p:cNvGrpSpPr/>
          <p:nvPr/>
        </p:nvGrpSpPr>
        <p:grpSpPr>
          <a:xfrm>
            <a:off x="4082723" y="1111601"/>
            <a:ext cx="953009" cy="3624001"/>
            <a:chOff x="9742946" y="1562892"/>
            <a:chExt cx="1270679" cy="4832001"/>
          </a:xfrm>
        </p:grpSpPr>
        <p:pic>
          <p:nvPicPr>
            <p:cNvPr id="2334" name="Google Shape;2334;p1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9759538" y="1562892"/>
              <a:ext cx="1254087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5" name="Google Shape;2335;p128"/>
            <p:cNvSpPr/>
            <p:nvPr/>
          </p:nvSpPr>
          <p:spPr>
            <a:xfrm flipH="1">
              <a:off x="10218375" y="2391320"/>
              <a:ext cx="336412" cy="445285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66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128"/>
            <p:cNvSpPr txBox="1"/>
            <p:nvPr/>
          </p:nvSpPr>
          <p:spPr>
            <a:xfrm>
              <a:off x="9742946" y="1743467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1</a:t>
              </a:r>
              <a:endParaRPr sz="1100"/>
            </a:p>
          </p:txBody>
        </p:sp>
        <p:pic>
          <p:nvPicPr>
            <p:cNvPr id="2337" name="Google Shape;2337;p1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9759538" y="2866080"/>
              <a:ext cx="1254086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8" name="Google Shape;2338;p128"/>
            <p:cNvSpPr txBox="1"/>
            <p:nvPr/>
          </p:nvSpPr>
          <p:spPr>
            <a:xfrm>
              <a:off x="9742946" y="3046655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2</a:t>
              </a:r>
              <a:endParaRPr sz="1100"/>
            </a:p>
          </p:txBody>
        </p:sp>
        <p:pic>
          <p:nvPicPr>
            <p:cNvPr id="2339" name="Google Shape;2339;p1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9759538" y="4139987"/>
              <a:ext cx="1254086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128"/>
            <p:cNvSpPr/>
            <p:nvPr/>
          </p:nvSpPr>
          <p:spPr>
            <a:xfrm flipH="1">
              <a:off x="10218375" y="4968871"/>
              <a:ext cx="336412" cy="445285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66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128"/>
            <p:cNvSpPr txBox="1"/>
            <p:nvPr/>
          </p:nvSpPr>
          <p:spPr>
            <a:xfrm>
              <a:off x="9742946" y="4320562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3</a:t>
              </a:r>
              <a:endParaRPr sz="1100"/>
            </a:p>
          </p:txBody>
        </p:sp>
        <p:pic>
          <p:nvPicPr>
            <p:cNvPr id="2342" name="Google Shape;2342;p1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9759538" y="5443175"/>
              <a:ext cx="1254086" cy="951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3" name="Google Shape;2343;p128"/>
            <p:cNvSpPr txBox="1"/>
            <p:nvPr/>
          </p:nvSpPr>
          <p:spPr>
            <a:xfrm>
              <a:off x="9742946" y="5623750"/>
              <a:ext cx="12706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 4</a:t>
              </a:r>
              <a:endParaRPr sz="1100"/>
            </a:p>
          </p:txBody>
        </p:sp>
        <p:sp>
          <p:nvSpPr>
            <p:cNvPr id="2344" name="Google Shape;2344;p128"/>
            <p:cNvSpPr/>
            <p:nvPr/>
          </p:nvSpPr>
          <p:spPr>
            <a:xfrm flipH="1">
              <a:off x="10210079" y="3683016"/>
              <a:ext cx="336412" cy="445285"/>
            </a:xfrm>
            <a:prstGeom prst="downArrow">
              <a:avLst>
                <a:gd fmla="val 60220" name="adj1"/>
                <a:gd fmla="val 50000" name="adj2"/>
              </a:avLst>
            </a:prstGeom>
            <a:solidFill>
              <a:schemeClr val="accent3">
                <a:alpha val="66666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45" name="Google Shape;2345;p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455" y="1179852"/>
            <a:ext cx="3441661" cy="35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Code Is Written (Procedurally)</a:t>
            </a:r>
            <a:endParaRPr/>
          </a:p>
        </p:txBody>
      </p:sp>
      <p:sp>
        <p:nvSpPr>
          <p:cNvPr id="2347" name="Google Shape;2347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(Python)</a:t>
            </a:r>
            <a:endParaRPr/>
          </a:p>
        </p:txBody>
      </p:sp>
      <p:sp>
        <p:nvSpPr>
          <p:cNvPr id="2348" name="Google Shape;2348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9" name="Google Shape;2349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4" name="Google Shape;235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356" y="1107483"/>
            <a:ext cx="2750164" cy="366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3374" y="1101988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8140" y="1069891"/>
            <a:ext cx="602711" cy="4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7" name="Google Shape;2357;p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2412" y="1064724"/>
            <a:ext cx="353688" cy="5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p1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91862" y="4102806"/>
            <a:ext cx="531818" cy="69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9" name="Google Shape;2359;p1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7194" y="3398510"/>
            <a:ext cx="637393" cy="508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1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3152203" y="1085354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129"/>
          <p:cNvSpPr/>
          <p:nvPr/>
        </p:nvSpPr>
        <p:spPr>
          <a:xfrm flipH="1">
            <a:off x="3428883" y="1576580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2" name="Google Shape;2362;p129"/>
          <p:cNvSpPr txBox="1"/>
          <p:nvPr/>
        </p:nvSpPr>
        <p:spPr>
          <a:xfrm>
            <a:off x="3142198" y="1194241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sz="1100"/>
          </a:p>
        </p:txBody>
      </p:sp>
      <p:pic>
        <p:nvPicPr>
          <p:cNvPr id="2363" name="Google Shape;2363;p1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10800000">
            <a:off x="3152203" y="1860997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4" name="Google Shape;2364;p129"/>
          <p:cNvSpPr txBox="1"/>
          <p:nvPr/>
        </p:nvSpPr>
        <p:spPr>
          <a:xfrm>
            <a:off x="3142198" y="1969885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sz="1100"/>
          </a:p>
        </p:txBody>
      </p:sp>
      <p:pic>
        <p:nvPicPr>
          <p:cNvPr id="2365" name="Google Shape;2365;p1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3152203" y="2629166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p129"/>
          <p:cNvSpPr/>
          <p:nvPr/>
        </p:nvSpPr>
        <p:spPr>
          <a:xfrm flipH="1">
            <a:off x="3428883" y="3128985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7" name="Google Shape;2367;p129"/>
          <p:cNvSpPr txBox="1"/>
          <p:nvPr/>
        </p:nvSpPr>
        <p:spPr>
          <a:xfrm>
            <a:off x="3142198" y="2738053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sz="1100"/>
          </a:p>
        </p:txBody>
      </p:sp>
      <p:pic>
        <p:nvPicPr>
          <p:cNvPr id="2368" name="Google Shape;2368;p1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0800000">
            <a:off x="3152203" y="3405601"/>
            <a:ext cx="756218" cy="5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129"/>
          <p:cNvSpPr txBox="1"/>
          <p:nvPr/>
        </p:nvSpPr>
        <p:spPr>
          <a:xfrm>
            <a:off x="3142198" y="3514489"/>
            <a:ext cx="766223" cy="2227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 sz="1100"/>
          </a:p>
        </p:txBody>
      </p:sp>
      <p:sp>
        <p:nvSpPr>
          <p:cNvPr id="2370" name="Google Shape;2370;p129"/>
          <p:cNvSpPr/>
          <p:nvPr/>
        </p:nvSpPr>
        <p:spPr>
          <a:xfrm flipH="1">
            <a:off x="3423880" y="2363002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1" name="Google Shape;2371;p1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10800000">
            <a:off x="3162208" y="4173156"/>
            <a:ext cx="756218" cy="573888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p129"/>
          <p:cNvSpPr txBox="1"/>
          <p:nvPr/>
        </p:nvSpPr>
        <p:spPr>
          <a:xfrm>
            <a:off x="3152203" y="4282043"/>
            <a:ext cx="76622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 5</a:t>
            </a:r>
            <a:endParaRPr sz="1100"/>
          </a:p>
        </p:txBody>
      </p:sp>
      <p:sp>
        <p:nvSpPr>
          <p:cNvPr id="2373" name="Google Shape;2373;p129"/>
          <p:cNvSpPr/>
          <p:nvPr/>
        </p:nvSpPr>
        <p:spPr>
          <a:xfrm flipH="1">
            <a:off x="3433885" y="3906991"/>
            <a:ext cx="202857" cy="268508"/>
          </a:xfrm>
          <a:prstGeom prst="downArrow">
            <a:avLst>
              <a:gd fmla="val 60220" name="adj1"/>
              <a:gd fmla="val 50000" name="adj2"/>
            </a:avLst>
          </a:prstGeom>
          <a:solidFill>
            <a:schemeClr val="accent3">
              <a:alpha val="6666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4" name="Google Shape;2374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4780" y="1899617"/>
            <a:ext cx="602711" cy="4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7771" y="2652319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1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56543" y="2548578"/>
            <a:ext cx="582958" cy="39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1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918425" y="1830601"/>
            <a:ext cx="582958" cy="39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1845088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9" name="Google Shape;2379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2568831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0" name="Google Shape;2380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3361632"/>
            <a:ext cx="516729" cy="51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1" name="Google Shape;2381;p1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029937" y="4102511"/>
            <a:ext cx="516729" cy="516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Procedures Aren’t Enough… We Need More Tools!</a:t>
            </a:r>
            <a:endParaRPr/>
          </a:p>
        </p:txBody>
      </p:sp>
      <p:sp>
        <p:nvSpPr>
          <p:cNvPr id="2383" name="Google Shape;2383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(Python)</a:t>
            </a:r>
            <a:endParaRPr/>
          </a:p>
        </p:txBody>
      </p:sp>
      <p:sp>
        <p:nvSpPr>
          <p:cNvPr id="2384" name="Google Shape;2384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5" name="Google Shape;2385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Tools of Programming</a:t>
            </a:r>
            <a:endParaRPr/>
          </a:p>
        </p:txBody>
      </p:sp>
      <p:sp>
        <p:nvSpPr>
          <p:cNvPr id="2391" name="Google Shape;2391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structures are found</a:t>
            </a:r>
            <a:r>
              <a:rPr lang="en"/>
              <a:t> in nearly all programming languages:</a:t>
            </a:r>
            <a:endParaRPr/>
          </a:p>
        </p:txBody>
      </p:sp>
      <p:sp>
        <p:nvSpPr>
          <p:cNvPr id="2392" name="Google Shape;2392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3" name="Google Shape;2393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Conditionals</a:t>
            </a:r>
            <a:endParaRPr sz="2000"/>
          </a:p>
        </p:txBody>
      </p:sp>
      <p:sp>
        <p:nvSpPr>
          <p:cNvPr id="2395" name="Google Shape;2395;p1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Iterations</a:t>
            </a:r>
            <a:endParaRPr sz="2000"/>
          </a:p>
        </p:txBody>
      </p:sp>
      <p:sp>
        <p:nvSpPr>
          <p:cNvPr id="2396" name="Google Shape;2396;p1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Functions</a:t>
            </a:r>
            <a:endParaRPr sz="2000"/>
          </a:p>
        </p:txBody>
      </p:sp>
      <p:sp>
        <p:nvSpPr>
          <p:cNvPr id="2397" name="Google Shape;2397;p1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Variables / Arrays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0" cy="514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3" name="Google Shape;2403;p131"/>
          <p:cNvCxnSpPr/>
          <p:nvPr/>
        </p:nvCxnSpPr>
        <p:spPr>
          <a:xfrm>
            <a:off x="285750" y="649706"/>
            <a:ext cx="857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4" name="Google Shape;2404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Sandwich</a:t>
            </a:r>
            <a:endParaRPr/>
          </a:p>
        </p:txBody>
      </p:sp>
      <p:sp>
        <p:nvSpPr>
          <p:cNvPr id="2405" name="Google Shape;2405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6" name="Google Shape;2406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